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72"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9" r:id="rId34"/>
    <p:sldId id="290" r:id="rId35"/>
    <p:sldId id="291" r:id="rId36"/>
    <p:sldId id="292" r:id="rId3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C3C2611-4C71-4FC5-86AE-919BDF0F9419}" styleName="">
    <a:wholeTbl>
      <a:tcTxStyle>
        <a:fontRef idx="minor">
          <a:srgbClr val="000000"/>
        </a:fontRef>
        <a:srgbClr val="000000"/>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rgbClr val="CBCCD2"/>
          </a:solidFill>
        </a:fill>
      </a:tcStyle>
    </a:wholeTbl>
    <a:band2H>
      <a:tcStyle>
        <a:tcBdr/>
        <a:fill>
          <a:solidFill>
            <a:srgbClr val="E7E7EA"/>
          </a:solidFill>
        </a:fill>
      </a:tcStyle>
    </a:band2H>
    <a:firstCol>
      <a:tcTxStyle b="on">
        <a:fontRef idx="minor">
          <a:schemeClr val="accent5">
            <a:lumOff val="44000"/>
          </a:schemeClr>
        </a:fontRef>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Col>
    <a:lastRow>
      <a:tcTxStyle b="on">
        <a:fontRef idx="minor">
          <a:schemeClr val="accent5">
            <a:lumOff val="44000"/>
          </a:schemeClr>
        </a:fontRef>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38100" cap="flat">
              <a:solidFill>
                <a:schemeClr val="accent5">
                  <a:lumOff val="44000"/>
                </a:schemeClr>
              </a:solidFill>
              <a:prstDash val="solid"/>
              <a:round/>
            </a:ln>
          </a:top>
          <a:bottom>
            <a:ln w="127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lastRow>
    <a:firstRow>
      <a:tcTxStyle b="on">
        <a:fontRef idx="minor">
          <a:schemeClr val="accent5">
            <a:lumOff val="44000"/>
          </a:schemeClr>
        </a:fontRef>
        <a:schemeClr val="accent5">
          <a:lumOff val="44000"/>
        </a:schemeClr>
      </a:tcTxStyle>
      <a:tcStyle>
        <a:tcBdr>
          <a:left>
            <a:ln w="12700" cap="flat">
              <a:solidFill>
                <a:schemeClr val="accent5">
                  <a:lumOff val="44000"/>
                </a:schemeClr>
              </a:solidFill>
              <a:prstDash val="solid"/>
              <a:round/>
            </a:ln>
          </a:left>
          <a:right>
            <a:ln w="12700" cap="flat">
              <a:solidFill>
                <a:schemeClr val="accent5">
                  <a:lumOff val="44000"/>
                </a:schemeClr>
              </a:solidFill>
              <a:prstDash val="solid"/>
              <a:round/>
            </a:ln>
          </a:right>
          <a:top>
            <a:ln w="12700" cap="flat">
              <a:solidFill>
                <a:schemeClr val="accent5">
                  <a:lumOff val="44000"/>
                </a:schemeClr>
              </a:solidFill>
              <a:prstDash val="solid"/>
              <a:round/>
            </a:ln>
          </a:top>
          <a:bottom>
            <a:ln w="38100" cap="flat">
              <a:solidFill>
                <a:schemeClr val="accent5">
                  <a:lumOff val="44000"/>
                </a:schemeClr>
              </a:solidFill>
              <a:prstDash val="solid"/>
              <a:round/>
            </a:ln>
          </a:bottom>
          <a:insideH>
            <a:ln w="12700" cap="flat">
              <a:solidFill>
                <a:schemeClr val="accent5">
                  <a:lumOff val="44000"/>
                </a:schemeClr>
              </a:solidFill>
              <a:prstDash val="solid"/>
              <a:round/>
            </a:ln>
          </a:insideH>
          <a:insideV>
            <a:ln w="12700" cap="flat">
              <a:solidFill>
                <a:schemeClr val="accent5">
                  <a:lumOff val="44000"/>
                </a:schemeClr>
              </a:solidFill>
              <a:prstDash val="solid"/>
              <a:roun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3920791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hasCustomPrompt="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hasCustomPrompt="1"/>
          </p:nvPr>
        </p:nvSpPr>
        <p:spPr>
          <a:prstGeom prst="rect">
            <a:avLst/>
          </a:prstGeom>
        </p:spPr>
        <p:txBody>
          <a:bodyPr/>
          <a:lstStyle/>
          <a:p>
            <a:r>
              <a:t>Texto del título</a:t>
            </a:r>
          </a:p>
        </p:txBody>
      </p:sp>
      <p:sp>
        <p:nvSpPr>
          <p:cNvPr id="21" name="Nivel de texto 1…"/>
          <p:cNvSpPr txBox="1">
            <a:spLocks noGrp="1"/>
          </p:cNvSpPr>
          <p:nvPr>
            <p:ph type="body" idx="1" hasCustomPrompt="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hasCustomPrompt="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hasCustomPrompt="1"/>
          </p:nvPr>
        </p:nvSpPr>
        <p:spPr>
          <a:prstGeom prst="rect">
            <a:avLst/>
          </a:prstGeom>
        </p:spPr>
        <p:txBody>
          <a:bodyPr/>
          <a:lstStyle/>
          <a:p>
            <a:r>
              <a:t>Texto del título</a:t>
            </a:r>
          </a:p>
        </p:txBody>
      </p:sp>
      <p:sp>
        <p:nvSpPr>
          <p:cNvPr id="39" name="Nivel de texto 1…"/>
          <p:cNvSpPr txBox="1">
            <a:spLocks noGrp="1"/>
          </p:cNvSpPr>
          <p:nvPr>
            <p:ph type="body" sz="half" idx="1" hasCustomPrompt="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hasCustomPrompt="1"/>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hasCustomPrompt="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hasCustomPrompt="1"/>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hasCustomPrompt="1"/>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hasCustomPrompt="1"/>
          </p:nvPr>
        </p:nvSpPr>
        <p:spPr>
          <a:xfrm>
            <a:off x="5183187" y="987425"/>
            <a:ext cx="6172201"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hasCustomPrompt="1"/>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posición de imagen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hasCustomPrompt="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Off val="44000"/>
          </a:schemeClr>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Calibri Light" panose="020F0302020204030204"/>
          <a:ea typeface="Calibri Light" panose="020F0302020204030204"/>
          <a:cs typeface="Calibri Light" panose="020F0302020204030204"/>
          <a:sym typeface="Calibri Light" panose="020F03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22860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2743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3200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3657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https://www.youtube.com/embed/eHwBGI1q8qE?feature=oembed" TargetMode="External"/><Relationship Id="rId1" Type="http://schemas.openxmlformats.org/officeDocument/2006/relationships/video" Target="NULL"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https://www.youtube.com/embed/8jusNcZbkiA?feature=oembed" TargetMode="External"/><Relationship Id="rId1" Type="http://schemas.openxmlformats.org/officeDocument/2006/relationships/video" Target="NULL"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8.png"/><Relationship Id="rId16" Type="http://schemas.openxmlformats.org/officeDocument/2006/relationships/image" Target="../media/image82.tiff"/><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8.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3767"/>
        </a:solidFill>
        <a:effectLst/>
      </p:bgPr>
    </p:bg>
    <p:spTree>
      <p:nvGrpSpPr>
        <p:cNvPr id="1" name=""/>
        <p:cNvGrpSpPr/>
        <p:nvPr/>
      </p:nvGrpSpPr>
      <p:grpSpPr>
        <a:xfrm>
          <a:off x="0" y="0"/>
          <a:ext cx="0" cy="0"/>
          <a:chOff x="0" y="0"/>
          <a:chExt cx="0" cy="0"/>
        </a:xfrm>
      </p:grpSpPr>
      <p:sp>
        <p:nvSpPr>
          <p:cNvPr id="94" name="object 4"/>
          <p:cNvSpPr/>
          <p:nvPr/>
        </p:nvSpPr>
        <p:spPr>
          <a:xfrm>
            <a:off x="7068942" y="-4"/>
            <a:ext cx="5123005" cy="35018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251" y="21600"/>
                </a:lnTo>
                <a:lnTo>
                  <a:pt x="21600" y="21600"/>
                </a:lnTo>
                <a:lnTo>
                  <a:pt x="21600" y="0"/>
                </a:lnTo>
                <a:close/>
              </a:path>
            </a:pathLst>
          </a:custGeom>
          <a:solidFill>
            <a:schemeClr val="accent5">
              <a:lumOff val="44000"/>
            </a:schemeClr>
          </a:solidFill>
          <a:ln w="12700">
            <a:solidFill>
              <a:schemeClr val="accent1"/>
            </a:solidFill>
            <a:miter/>
          </a:ln>
        </p:spPr>
        <p:txBody>
          <a:bodyPr lIns="45718" tIns="45718" rIns="45718" bIns="45718"/>
          <a:lstStyle/>
          <a:p>
            <a:endParaRPr/>
          </a:p>
        </p:txBody>
      </p:sp>
      <p:sp>
        <p:nvSpPr>
          <p:cNvPr id="95" name="object 3"/>
          <p:cNvSpPr/>
          <p:nvPr/>
        </p:nvSpPr>
        <p:spPr>
          <a:xfrm>
            <a:off x="9121600" y="3814483"/>
            <a:ext cx="3070196" cy="30434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1815" y="21600"/>
                </a:lnTo>
                <a:lnTo>
                  <a:pt x="21600" y="21600"/>
                </a:lnTo>
                <a:lnTo>
                  <a:pt x="21600" y="0"/>
                </a:lnTo>
                <a:close/>
              </a:path>
            </a:pathLst>
          </a:custGeom>
          <a:solidFill>
            <a:srgbClr val="1295A2"/>
          </a:solidFill>
          <a:ln w="12700">
            <a:miter lim="400000"/>
          </a:ln>
        </p:spPr>
        <p:txBody>
          <a:bodyPr lIns="45718" tIns="45718" rIns="45718" bIns="45718"/>
          <a:lstStyle/>
          <a:p>
            <a:endParaRPr/>
          </a:p>
        </p:txBody>
      </p:sp>
      <p:sp>
        <p:nvSpPr>
          <p:cNvPr id="96" name="Conector recto 8"/>
          <p:cNvSpPr/>
          <p:nvPr/>
        </p:nvSpPr>
        <p:spPr>
          <a:xfrm>
            <a:off x="469914" y="3241289"/>
            <a:ext cx="3753255" cy="9"/>
          </a:xfrm>
          <a:prstGeom prst="line">
            <a:avLst/>
          </a:prstGeom>
          <a:ln w="25400">
            <a:solidFill>
              <a:schemeClr val="accent5">
                <a:lumOff val="44000"/>
              </a:schemeClr>
            </a:solidFill>
            <a:miter/>
          </a:ln>
        </p:spPr>
        <p:txBody>
          <a:bodyPr lIns="45718" tIns="45718" rIns="45718" bIns="45718"/>
          <a:lstStyle/>
          <a:p>
            <a:pPr>
              <a:defRPr>
                <a:latin typeface="+mj-lt"/>
                <a:ea typeface="+mj-ea"/>
                <a:cs typeface="+mj-cs"/>
                <a:sym typeface="Helvetica"/>
              </a:defRPr>
            </a:pPr>
            <a:endParaRPr/>
          </a:p>
        </p:txBody>
      </p:sp>
      <p:pic>
        <p:nvPicPr>
          <p:cNvPr id="97" name="Imagen 4" descr="Imagen 4"/>
          <p:cNvPicPr>
            <a:picLocks noChangeAspect="1"/>
          </p:cNvPicPr>
          <p:nvPr/>
        </p:nvPicPr>
        <p:blipFill>
          <a:blip r:embed="rId2"/>
          <a:stretch>
            <a:fillRect/>
          </a:stretch>
        </p:blipFill>
        <p:spPr>
          <a:xfrm>
            <a:off x="525785" y="341532"/>
            <a:ext cx="3070195" cy="767549"/>
          </a:xfrm>
          <a:prstGeom prst="rect">
            <a:avLst/>
          </a:prstGeom>
          <a:ln w="12700">
            <a:miter lim="400000"/>
            <a:headEnd/>
            <a:tailEnd/>
          </a:ln>
        </p:spPr>
      </p:pic>
      <p:pic>
        <p:nvPicPr>
          <p:cNvPr id="98" name="Imagen 15" descr="Imagen 15"/>
          <p:cNvPicPr>
            <a:picLocks noChangeAspect="1"/>
          </p:cNvPicPr>
          <p:nvPr/>
        </p:nvPicPr>
        <p:blipFill>
          <a:blip r:embed="rId3"/>
          <a:stretch>
            <a:fillRect/>
          </a:stretch>
        </p:blipFill>
        <p:spPr>
          <a:xfrm>
            <a:off x="10529965" y="5515251"/>
            <a:ext cx="1552576" cy="719726"/>
          </a:xfrm>
          <a:prstGeom prst="rect">
            <a:avLst/>
          </a:prstGeom>
          <a:ln w="12700">
            <a:miter lim="400000"/>
            <a:headEnd/>
            <a:tailEnd/>
          </a:ln>
        </p:spPr>
      </p:pic>
      <p:sp>
        <p:nvSpPr>
          <p:cNvPr id="99" name="CuadroTexto 9"/>
          <p:cNvSpPr txBox="1"/>
          <p:nvPr/>
        </p:nvSpPr>
        <p:spPr>
          <a:xfrm>
            <a:off x="483008" y="2108804"/>
            <a:ext cx="7523603" cy="992347"/>
          </a:xfrm>
          <a:prstGeom prst="rect">
            <a:avLst/>
          </a:prstGeom>
          <a:ln w="12700">
            <a:miter lim="400000"/>
          </a:ln>
        </p:spPr>
        <p:txBody>
          <a:bodyPr lIns="45719" rIns="45719">
            <a:spAutoFit/>
          </a:bodyPr>
          <a:lstStyle>
            <a:lvl1pPr>
              <a:defRPr sz="3200">
                <a:solidFill>
                  <a:schemeClr val="accent5">
                    <a:lumOff val="44000"/>
                  </a:schemeClr>
                </a:solidFill>
              </a:defRPr>
            </a:lvl1pPr>
          </a:lstStyle>
          <a:p>
            <a:r>
              <a:t>1st national network of entities for entrepreneurship and self-employment</a:t>
            </a:r>
          </a:p>
        </p:txBody>
      </p:sp>
      <p:pic>
        <p:nvPicPr>
          <p:cNvPr id="100" name="Imagen 2" descr="Imagen 2"/>
          <p:cNvPicPr>
            <a:picLocks noChangeAspect="1"/>
          </p:cNvPicPr>
          <p:nvPr/>
        </p:nvPicPr>
        <p:blipFill>
          <a:blip r:embed="rId4"/>
          <a:stretch>
            <a:fillRect/>
          </a:stretch>
        </p:blipFill>
        <p:spPr>
          <a:xfrm>
            <a:off x="8056741" y="811419"/>
            <a:ext cx="2647468" cy="543742"/>
          </a:xfrm>
          <a:prstGeom prst="rect">
            <a:avLst/>
          </a:prstGeom>
          <a:ln w="12700">
            <a:miter lim="400000"/>
            <a:headEnd/>
            <a:tailEnd/>
          </a:ln>
        </p:spPr>
      </p:pic>
      <p:pic>
        <p:nvPicPr>
          <p:cNvPr id="101" name="Imagen 1" descr="Imagen 1"/>
          <p:cNvPicPr>
            <a:picLocks noChangeAspect="1"/>
          </p:cNvPicPr>
          <p:nvPr/>
        </p:nvPicPr>
        <p:blipFill>
          <a:blip r:embed="rId5"/>
          <a:stretch>
            <a:fillRect/>
          </a:stretch>
        </p:blipFill>
        <p:spPr>
          <a:xfrm>
            <a:off x="10225905" y="767060"/>
            <a:ext cx="1552576" cy="632461"/>
          </a:xfrm>
          <a:prstGeom prst="rect">
            <a:avLst/>
          </a:prstGeom>
          <a:ln w="12700">
            <a:miter lim="400000"/>
            <a:headEnd/>
            <a:tailEnd/>
          </a:ln>
        </p:spPr>
      </p:pic>
      <p:sp>
        <p:nvSpPr>
          <p:cNvPr id="102" name="CuadroTexto 9"/>
          <p:cNvSpPr txBox="1"/>
          <p:nvPr/>
        </p:nvSpPr>
        <p:spPr>
          <a:xfrm>
            <a:off x="449142" y="3381435"/>
            <a:ext cx="11293717" cy="392470"/>
          </a:xfrm>
          <a:prstGeom prst="rect">
            <a:avLst/>
          </a:prstGeom>
          <a:ln w="12700">
            <a:miter lim="400000"/>
          </a:ln>
        </p:spPr>
        <p:txBody>
          <a:bodyPr lIns="45719" rIns="45719">
            <a:spAutoFit/>
          </a:bodyPr>
          <a:lstStyle>
            <a:lvl1pPr>
              <a:defRPr sz="2400">
                <a:solidFill>
                  <a:schemeClr val="accent5">
                    <a:lumOff val="44000"/>
                  </a:schemeClr>
                </a:solidFill>
              </a:defRPr>
            </a:lvl1pPr>
          </a:lstStyle>
          <a:p>
            <a:r>
              <a:t>25/5/2023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upo 48"/>
          <p:cNvGrpSpPr/>
          <p:nvPr/>
        </p:nvGrpSpPr>
        <p:grpSpPr>
          <a:xfrm>
            <a:off x="-1" y="-1"/>
            <a:ext cx="3858895" cy="323140"/>
            <a:chOff x="0" y="0"/>
            <a:chExt cx="3858893" cy="323138"/>
          </a:xfrm>
        </p:grpSpPr>
        <p:sp>
          <p:nvSpPr>
            <p:cNvPr id="232"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233"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234"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236"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Offer of services for entrepreneurs</a:t>
            </a:r>
          </a:p>
        </p:txBody>
      </p:sp>
      <p:pic>
        <p:nvPicPr>
          <p:cNvPr id="237"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238" name="CuadroTexto 23"/>
          <p:cNvSpPr txBox="1"/>
          <p:nvPr/>
        </p:nvSpPr>
        <p:spPr>
          <a:xfrm>
            <a:off x="4795438" y="1394628"/>
            <a:ext cx="2515045" cy="333088"/>
          </a:xfrm>
          <a:prstGeom prst="rect">
            <a:avLst/>
          </a:prstGeom>
          <a:ln w="12700">
            <a:miter lim="400000"/>
          </a:ln>
        </p:spPr>
        <p:txBody>
          <a:bodyPr lIns="45719" rIns="45719">
            <a:spAutoFit/>
          </a:bodyPr>
          <a:lstStyle>
            <a:lvl1pPr>
              <a:defRPr b="1">
                <a:solidFill>
                  <a:schemeClr val="accent5">
                    <a:lumOff val="44000"/>
                  </a:schemeClr>
                </a:solidFill>
              </a:defRPr>
            </a:lvl1pPr>
          </a:lstStyle>
          <a:p>
            <a:r>
              <a:t>Impacto Local</a:t>
            </a:r>
          </a:p>
        </p:txBody>
      </p:sp>
      <p:sp>
        <p:nvSpPr>
          <p:cNvPr id="239" name="Rectángulo: esquinas redondeadas 4"/>
          <p:cNvSpPr/>
          <p:nvPr/>
        </p:nvSpPr>
        <p:spPr>
          <a:xfrm>
            <a:off x="240025" y="1411239"/>
            <a:ext cx="3667333" cy="2326295"/>
          </a:xfrm>
          <a:prstGeom prst="roundRect">
            <a:avLst>
              <a:gd name="adj" fmla="val 16667"/>
            </a:avLst>
          </a:prstGeom>
          <a:blipFill>
            <a:blip r:embed="rId3"/>
            <a:stretch>
              <a:fillRect/>
            </a:stretch>
          </a:blipFill>
          <a:ln w="12700">
            <a:miter lim="400000"/>
          </a:ln>
        </p:spPr>
        <p:txBody>
          <a:bodyPr lIns="45719" rIns="45719" anchor="ctr"/>
          <a:lstStyle/>
          <a:p>
            <a:pPr algn="ctr">
              <a:defRPr>
                <a:solidFill>
                  <a:schemeClr val="accent5">
                    <a:lumOff val="44000"/>
                  </a:schemeClr>
                </a:solidFill>
              </a:defRPr>
            </a:pPr>
            <a:endParaRPr/>
          </a:p>
        </p:txBody>
      </p:sp>
      <p:sp>
        <p:nvSpPr>
          <p:cNvPr id="240" name="Rectángulo: esquinas redondeadas 5"/>
          <p:cNvSpPr/>
          <p:nvPr/>
        </p:nvSpPr>
        <p:spPr>
          <a:xfrm>
            <a:off x="4342517" y="1411240"/>
            <a:ext cx="3505563" cy="2326291"/>
          </a:xfrm>
          <a:prstGeom prst="roundRect">
            <a:avLst>
              <a:gd name="adj" fmla="val 16667"/>
            </a:avLst>
          </a:prstGeom>
          <a:blipFill>
            <a:blip r:embed="rId4"/>
            <a:stretch>
              <a:fillRect/>
            </a:stretch>
          </a:blipFill>
          <a:ln w="12700">
            <a:miter lim="400000"/>
          </a:ln>
        </p:spPr>
        <p:txBody>
          <a:bodyPr lIns="45719" rIns="45719" anchor="ctr"/>
          <a:lstStyle/>
          <a:p>
            <a:pPr algn="ctr">
              <a:defRPr>
                <a:solidFill>
                  <a:schemeClr val="accent5">
                    <a:lumOff val="44000"/>
                  </a:schemeClr>
                </a:solidFill>
              </a:defRPr>
            </a:pPr>
            <a:endParaRPr/>
          </a:p>
        </p:txBody>
      </p:sp>
      <p:sp>
        <p:nvSpPr>
          <p:cNvPr id="241" name="Rectángulo: esquinas redondeadas 7"/>
          <p:cNvSpPr/>
          <p:nvPr/>
        </p:nvSpPr>
        <p:spPr>
          <a:xfrm>
            <a:off x="8255280" y="1391647"/>
            <a:ext cx="3589649" cy="2326291"/>
          </a:xfrm>
          <a:prstGeom prst="roundRect">
            <a:avLst>
              <a:gd name="adj" fmla="val 16667"/>
            </a:avLst>
          </a:prstGeom>
          <a:blipFill>
            <a:blip r:embed="rId5"/>
            <a:stretch>
              <a:fillRect/>
            </a:stretch>
          </a:blipFill>
          <a:ln w="12700">
            <a:miter lim="400000"/>
          </a:ln>
        </p:spPr>
        <p:txBody>
          <a:bodyPr lIns="45719" rIns="45719" anchor="ctr"/>
          <a:lstStyle/>
          <a:p>
            <a:pPr algn="ctr">
              <a:defRPr>
                <a:solidFill>
                  <a:schemeClr val="accent5">
                    <a:lumOff val="44000"/>
                  </a:schemeClr>
                </a:solidFill>
              </a:defRPr>
            </a:pPr>
            <a:endParaRPr/>
          </a:p>
        </p:txBody>
      </p:sp>
      <p:pic>
        <p:nvPicPr>
          <p:cNvPr id="242" name="Imagen 9" descr="Imagen 9"/>
          <p:cNvPicPr>
            <a:picLocks noChangeAspect="1"/>
          </p:cNvPicPr>
          <p:nvPr/>
        </p:nvPicPr>
        <p:blipFill>
          <a:blip r:embed="rId6"/>
          <a:stretch>
            <a:fillRect/>
          </a:stretch>
        </p:blipFill>
        <p:spPr>
          <a:xfrm>
            <a:off x="460697" y="3933759"/>
            <a:ext cx="549827" cy="547525"/>
          </a:xfrm>
          <a:prstGeom prst="rect">
            <a:avLst/>
          </a:prstGeom>
          <a:ln w="12700">
            <a:miter lim="400000"/>
            <a:headEnd/>
            <a:tailEnd/>
          </a:ln>
        </p:spPr>
      </p:pic>
      <p:pic>
        <p:nvPicPr>
          <p:cNvPr id="243" name="Imagen 10" descr="Imagen 10"/>
          <p:cNvPicPr>
            <a:picLocks noChangeAspect="1"/>
          </p:cNvPicPr>
          <p:nvPr/>
        </p:nvPicPr>
        <p:blipFill>
          <a:blip r:embed="rId7"/>
          <a:stretch>
            <a:fillRect/>
          </a:stretch>
        </p:blipFill>
        <p:spPr>
          <a:xfrm>
            <a:off x="4593644" y="3933757"/>
            <a:ext cx="577123" cy="547527"/>
          </a:xfrm>
          <a:prstGeom prst="rect">
            <a:avLst/>
          </a:prstGeom>
          <a:ln w="12700">
            <a:miter lim="400000"/>
            <a:headEnd/>
            <a:tailEnd/>
          </a:ln>
        </p:spPr>
      </p:pic>
      <p:pic>
        <p:nvPicPr>
          <p:cNvPr id="244" name="Imagen 11" descr="Imagen 11"/>
          <p:cNvPicPr>
            <a:picLocks noChangeAspect="1"/>
          </p:cNvPicPr>
          <p:nvPr/>
        </p:nvPicPr>
        <p:blipFill>
          <a:blip r:embed="rId8"/>
          <a:stretch>
            <a:fillRect/>
          </a:stretch>
        </p:blipFill>
        <p:spPr>
          <a:xfrm>
            <a:off x="8509656" y="3946474"/>
            <a:ext cx="635295" cy="551249"/>
          </a:xfrm>
          <a:prstGeom prst="rect">
            <a:avLst/>
          </a:prstGeom>
          <a:ln w="12700">
            <a:miter lim="400000"/>
            <a:headEnd/>
            <a:tailEnd/>
          </a:ln>
        </p:spPr>
      </p:pic>
      <p:sp>
        <p:nvSpPr>
          <p:cNvPr id="245" name="CuadroTexto 12"/>
          <p:cNvSpPr txBox="1"/>
          <p:nvPr/>
        </p:nvSpPr>
        <p:spPr>
          <a:xfrm>
            <a:off x="1120473" y="2340502"/>
            <a:ext cx="2304873" cy="370841"/>
          </a:xfrm>
          <a:prstGeom prst="rect">
            <a:avLst/>
          </a:prstGeom>
          <a:solidFill>
            <a:srgbClr val="BAC405">
              <a:alpha val="66000"/>
            </a:srgbClr>
          </a:solidFill>
          <a:ln w="12700">
            <a:miter lim="400000"/>
          </a:ln>
        </p:spPr>
        <p:txBody>
          <a:bodyPr lIns="45719" rIns="45719">
            <a:spAutoFit/>
          </a:bodyPr>
          <a:lstStyle>
            <a:lvl1pPr>
              <a:defRPr>
                <a:solidFill>
                  <a:schemeClr val="accent5">
                    <a:lumOff val="44000"/>
                  </a:schemeClr>
                </a:solidFill>
                <a:latin typeface="Montserrat Bold"/>
                <a:ea typeface="Montserrat Bold"/>
                <a:cs typeface="Montserrat Bold"/>
                <a:sym typeface="Montserrat Bold"/>
              </a:defRPr>
            </a:lvl1pPr>
          </a:lstStyle>
          <a:p>
            <a:r>
              <a:t>Training</a:t>
            </a:r>
          </a:p>
        </p:txBody>
      </p:sp>
      <p:sp>
        <p:nvSpPr>
          <p:cNvPr id="246" name="CuadroTexto 13"/>
          <p:cNvSpPr txBox="1"/>
          <p:nvPr/>
        </p:nvSpPr>
        <p:spPr>
          <a:xfrm>
            <a:off x="702341" y="4471225"/>
            <a:ext cx="3098693" cy="2085688"/>
          </a:xfrm>
          <a:prstGeom prst="rect">
            <a:avLst/>
          </a:prstGeom>
          <a:ln w="12700">
            <a:miter lim="400000"/>
          </a:ln>
        </p:spPr>
        <p:txBody>
          <a:bodyPr lIns="45719" rIns="45719">
            <a:spAutoFit/>
          </a:bodyPr>
          <a:lstStyle/>
          <a:p>
            <a:pPr>
              <a:defRPr>
                <a:solidFill>
                  <a:srgbClr val="00386B"/>
                </a:solidFill>
              </a:defRPr>
            </a:pPr>
            <a:r>
              <a:t>YBS members offer support to entrepreneurs in:</a:t>
            </a:r>
          </a:p>
          <a:p>
            <a:pPr>
              <a:defRPr>
                <a:solidFill>
                  <a:srgbClr val="00386B"/>
                </a:solidFill>
              </a:defRPr>
            </a:pPr>
            <a:endParaRPr/>
          </a:p>
          <a:p>
            <a:pPr marL="180340" indent="-180340">
              <a:buSzPct val="100000"/>
              <a:buChar char="•"/>
              <a:defRPr>
                <a:solidFill>
                  <a:srgbClr val="00386B"/>
                </a:solidFill>
              </a:defRPr>
            </a:pPr>
            <a:r>
              <a:t>Business Model Canvas</a:t>
            </a:r>
          </a:p>
          <a:p>
            <a:pPr marL="180340" indent="-180340">
              <a:buSzPct val="100000"/>
              <a:buChar char="•"/>
              <a:defRPr>
                <a:solidFill>
                  <a:srgbClr val="00386B"/>
                </a:solidFill>
              </a:defRPr>
            </a:pPr>
            <a:r>
              <a:t>digital transformation</a:t>
            </a:r>
          </a:p>
          <a:p>
            <a:pPr marL="180340" indent="-180340">
              <a:buSzPct val="100000"/>
              <a:buChar char="•"/>
              <a:defRPr>
                <a:solidFill>
                  <a:srgbClr val="00386B"/>
                </a:solidFill>
              </a:defRPr>
            </a:pPr>
            <a:r>
              <a:t>personal skills</a:t>
            </a:r>
          </a:p>
          <a:p>
            <a:pPr marL="180340" indent="-180340">
              <a:buSzPct val="100000"/>
              <a:buChar char="•"/>
              <a:defRPr>
                <a:solidFill>
                  <a:srgbClr val="00386B"/>
                </a:solidFill>
              </a:defRPr>
            </a:pPr>
            <a:r>
              <a:t>Green and social business</a:t>
            </a:r>
          </a:p>
        </p:txBody>
      </p:sp>
      <p:sp>
        <p:nvSpPr>
          <p:cNvPr id="247" name="CuadroTexto 14"/>
          <p:cNvSpPr txBox="1"/>
          <p:nvPr/>
        </p:nvSpPr>
        <p:spPr>
          <a:xfrm>
            <a:off x="4389015" y="4471226"/>
            <a:ext cx="3413344" cy="1501489"/>
          </a:xfrm>
          <a:prstGeom prst="rect">
            <a:avLst/>
          </a:prstGeom>
          <a:ln w="12700">
            <a:miter lim="400000"/>
          </a:ln>
        </p:spPr>
        <p:txBody>
          <a:bodyPr lIns="45719" rIns="45719">
            <a:spAutoFit/>
          </a:bodyPr>
          <a:lstStyle>
            <a:lvl1pPr>
              <a:defRPr>
                <a:solidFill>
                  <a:srgbClr val="00386B"/>
                </a:solidFill>
              </a:defRPr>
            </a:lvl1pPr>
          </a:lstStyle>
          <a:p>
            <a:r>
              <a:t>Personalized accompaniment by experienced entrepreneurs or professionals who voluntarily help entrepreneurs in starting up and consolidating businesses.</a:t>
            </a:r>
          </a:p>
        </p:txBody>
      </p:sp>
      <p:sp>
        <p:nvSpPr>
          <p:cNvPr id="248" name="CuadroTexto 15"/>
          <p:cNvSpPr txBox="1"/>
          <p:nvPr/>
        </p:nvSpPr>
        <p:spPr>
          <a:xfrm>
            <a:off x="5157508" y="2359875"/>
            <a:ext cx="2171729" cy="370841"/>
          </a:xfrm>
          <a:prstGeom prst="rect">
            <a:avLst/>
          </a:prstGeom>
          <a:solidFill>
            <a:srgbClr val="009EA0">
              <a:alpha val="66000"/>
            </a:srgbClr>
          </a:solidFill>
          <a:ln w="12700">
            <a:miter lim="400000"/>
          </a:ln>
        </p:spPr>
        <p:txBody>
          <a:bodyPr lIns="45719" rIns="45719">
            <a:spAutoFit/>
          </a:bodyPr>
          <a:lstStyle>
            <a:lvl1pPr>
              <a:defRPr>
                <a:solidFill>
                  <a:schemeClr val="accent5">
                    <a:lumOff val="44000"/>
                  </a:schemeClr>
                </a:solidFill>
                <a:latin typeface="Montserrat Bold"/>
                <a:ea typeface="Montserrat Bold"/>
                <a:cs typeface="Montserrat Bold"/>
                <a:sym typeface="Montserrat Bold"/>
              </a:defRPr>
            </a:lvl1pPr>
          </a:lstStyle>
          <a:p>
            <a:r>
              <a:t>Mentoring</a:t>
            </a:r>
          </a:p>
        </p:txBody>
      </p:sp>
      <p:sp>
        <p:nvSpPr>
          <p:cNvPr id="249" name="CuadroTexto 31"/>
          <p:cNvSpPr txBox="1"/>
          <p:nvPr/>
        </p:nvSpPr>
        <p:spPr>
          <a:xfrm>
            <a:off x="8813091" y="4490625"/>
            <a:ext cx="3138884" cy="2085688"/>
          </a:xfrm>
          <a:prstGeom prst="rect">
            <a:avLst/>
          </a:prstGeom>
          <a:ln w="12700">
            <a:miter lim="400000"/>
          </a:ln>
        </p:spPr>
        <p:txBody>
          <a:bodyPr lIns="45719" rIns="45719">
            <a:spAutoFit/>
          </a:bodyPr>
          <a:lstStyle/>
          <a:p>
            <a:pPr marL="171450" indent="-171450">
              <a:buSzPct val="100000"/>
              <a:buFont typeface="Arial" panose="020B0604020202020204"/>
              <a:buChar char="•"/>
              <a:defRPr>
                <a:solidFill>
                  <a:srgbClr val="00386B"/>
                </a:solidFill>
              </a:defRPr>
            </a:pPr>
            <a:r>
              <a:t>Social Microcredits for people with difficult access to traditional banking</a:t>
            </a:r>
          </a:p>
          <a:p>
            <a:pPr marL="171450" indent="-171450">
              <a:buSzPct val="100000"/>
              <a:buFont typeface="Arial" panose="020B0604020202020204"/>
              <a:buChar char="•"/>
              <a:defRPr>
                <a:solidFill>
                  <a:srgbClr val="00386B"/>
                </a:solidFill>
              </a:defRPr>
            </a:pPr>
            <a:r>
              <a:t>Guidance, accompaniment and intermediation with financial entities</a:t>
            </a:r>
          </a:p>
          <a:p>
            <a:pPr marL="171450" indent="-171450">
              <a:buSzPct val="100000"/>
              <a:buFont typeface="Arial" panose="020B0604020202020204"/>
              <a:buChar char="•"/>
              <a:defRPr>
                <a:solidFill>
                  <a:srgbClr val="00386B"/>
                </a:solidFill>
              </a:defRPr>
            </a:pPr>
            <a:r>
              <a:t>financial culture</a:t>
            </a:r>
          </a:p>
        </p:txBody>
      </p:sp>
      <p:sp>
        <p:nvSpPr>
          <p:cNvPr id="250" name="CuadroTexto 32"/>
          <p:cNvSpPr txBox="1"/>
          <p:nvPr/>
        </p:nvSpPr>
        <p:spPr>
          <a:xfrm>
            <a:off x="8999118" y="2340282"/>
            <a:ext cx="2549679" cy="370841"/>
          </a:xfrm>
          <a:prstGeom prst="rect">
            <a:avLst/>
          </a:prstGeom>
          <a:solidFill>
            <a:srgbClr val="E28C05">
              <a:alpha val="66000"/>
            </a:srgbClr>
          </a:solidFill>
          <a:ln w="12700">
            <a:miter lim="400000"/>
          </a:ln>
        </p:spPr>
        <p:txBody>
          <a:bodyPr lIns="45719" rIns="45719">
            <a:spAutoFit/>
          </a:bodyPr>
          <a:lstStyle>
            <a:lvl1pPr>
              <a:defRPr>
                <a:solidFill>
                  <a:schemeClr val="accent5">
                    <a:lumOff val="44000"/>
                  </a:schemeClr>
                </a:solidFill>
                <a:latin typeface="Montserrat Bold"/>
                <a:ea typeface="Montserrat Bold"/>
                <a:cs typeface="Montserrat Bold"/>
                <a:sym typeface="Montserrat Bold"/>
              </a:defRPr>
            </a:lvl1pPr>
          </a:lstStyle>
          <a:p>
            <a:r>
              <a:t>Financing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upo 6"/>
          <p:cNvGrpSpPr/>
          <p:nvPr/>
        </p:nvGrpSpPr>
        <p:grpSpPr>
          <a:xfrm>
            <a:off x="-1" y="-1"/>
            <a:ext cx="3858895" cy="334621"/>
            <a:chOff x="0" y="0"/>
            <a:chExt cx="3858893" cy="334619"/>
          </a:xfrm>
        </p:grpSpPr>
        <p:sp>
          <p:nvSpPr>
            <p:cNvPr id="252"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253"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254"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256"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The YBS Mentoring Program</a:t>
            </a:r>
          </a:p>
        </p:txBody>
      </p:sp>
      <p:pic>
        <p:nvPicPr>
          <p:cNvPr id="257" name="Imagen 11" descr="Imagen 11"/>
          <p:cNvPicPr>
            <a:picLocks noChangeAspect="1"/>
          </p:cNvPicPr>
          <p:nvPr/>
        </p:nvPicPr>
        <p:blipFill>
          <a:blip r:embed="rId4"/>
          <a:stretch>
            <a:fillRect/>
          </a:stretch>
        </p:blipFill>
        <p:spPr>
          <a:xfrm>
            <a:off x="9708705" y="385746"/>
            <a:ext cx="1888504" cy="439235"/>
          </a:xfrm>
          <a:prstGeom prst="rect">
            <a:avLst/>
          </a:prstGeom>
          <a:ln w="12700">
            <a:miter lim="400000"/>
            <a:headEnd/>
            <a:tailEnd/>
          </a:ln>
        </p:spPr>
      </p:pic>
      <p:sp>
        <p:nvSpPr>
          <p:cNvPr id="258" name="Rectángulo 4"/>
          <p:cNvSpPr txBox="1"/>
          <p:nvPr/>
        </p:nvSpPr>
        <p:spPr>
          <a:xfrm>
            <a:off x="7386884" y="1952536"/>
            <a:ext cx="4264676" cy="721182"/>
          </a:xfrm>
          <a:prstGeom prst="rect">
            <a:avLst/>
          </a:prstGeom>
          <a:ln w="12700">
            <a:miter lim="400000"/>
          </a:ln>
        </p:spPr>
        <p:txBody>
          <a:bodyPr wrap="none" lIns="45719" rIns="45719">
            <a:spAutoFit/>
          </a:bodyPr>
          <a:lstStyle/>
          <a:p>
            <a:pPr marL="360045" indent="-360045">
              <a:spcBef>
                <a:spcPts val="600"/>
              </a:spcBef>
              <a:buClr>
                <a:srgbClr val="009AA6"/>
              </a:buClr>
              <a:buSzPct val="100000"/>
              <a:buChar char="✓"/>
              <a:tabLst>
                <a:tab pos="241300" algn="l"/>
              </a:tabLst>
              <a:defRPr sz="2000" spc="-4">
                <a:solidFill>
                  <a:srgbClr val="002060"/>
                </a:solidFill>
              </a:defRPr>
            </a:pPr>
            <a:r>
              <a:t>3,340 beneficiary companies in Spain</a:t>
            </a:r>
          </a:p>
          <a:p>
            <a:pPr marL="360045" indent="-360045">
              <a:spcBef>
                <a:spcPts val="600"/>
              </a:spcBef>
              <a:buClr>
                <a:srgbClr val="009AA6"/>
              </a:buClr>
              <a:buSzPct val="100000"/>
              <a:buChar char="✓"/>
              <a:tabLst>
                <a:tab pos="241300" algn="l"/>
              </a:tabLst>
              <a:defRPr sz="2000" spc="-4">
                <a:solidFill>
                  <a:srgbClr val="002060"/>
                </a:solidFill>
              </a:defRPr>
            </a:pPr>
            <a:r>
              <a:t>2,290 mentors volunteers in Spain</a:t>
            </a:r>
          </a:p>
        </p:txBody>
      </p:sp>
      <p:sp>
        <p:nvSpPr>
          <p:cNvPr id="259" name="CuadroTexto 5"/>
          <p:cNvSpPr txBox="1"/>
          <p:nvPr/>
        </p:nvSpPr>
        <p:spPr>
          <a:xfrm>
            <a:off x="7386884" y="1199572"/>
            <a:ext cx="4943179" cy="760770"/>
          </a:xfrm>
          <a:prstGeom prst="rect">
            <a:avLst/>
          </a:prstGeom>
          <a:ln w="12700">
            <a:miter lim="400000"/>
          </a:ln>
        </p:spPr>
        <p:txBody>
          <a:bodyPr lIns="45719" rIns="45719">
            <a:spAutoFit/>
          </a:bodyPr>
          <a:lstStyle>
            <a:lvl1pPr>
              <a:defRPr sz="2400" b="1">
                <a:solidFill>
                  <a:srgbClr val="E28C05"/>
                </a:solidFill>
              </a:defRPr>
            </a:lvl1pPr>
          </a:lstStyle>
          <a:p>
            <a:r>
              <a:t>OVER 3,500 MENTORING RELATIONSHIPS!</a:t>
            </a:r>
          </a:p>
        </p:txBody>
      </p:sp>
      <p:pic>
        <p:nvPicPr>
          <p:cNvPr id="260" name="Imagen 9" descr="Imagen 9"/>
          <p:cNvPicPr>
            <a:picLocks noChangeAspect="1"/>
          </p:cNvPicPr>
          <p:nvPr/>
        </p:nvPicPr>
        <p:blipFill>
          <a:blip r:embed="rId5"/>
          <a:stretch>
            <a:fillRect/>
          </a:stretch>
        </p:blipFill>
        <p:spPr>
          <a:xfrm rot="610371">
            <a:off x="7707155" y="2724843"/>
            <a:ext cx="4003097" cy="4133198"/>
          </a:xfrm>
          <a:prstGeom prst="rect">
            <a:avLst/>
          </a:prstGeom>
          <a:ln w="12700">
            <a:miter lim="400000"/>
            <a:headEnd/>
            <a:tailEnd/>
          </a:ln>
        </p:spPr>
      </p:pic>
      <p:grpSp>
        <p:nvGrpSpPr>
          <p:cNvPr id="263" name="Bocadillo: rectángulo con esquinas redondeadas 13"/>
          <p:cNvGrpSpPr/>
          <p:nvPr/>
        </p:nvGrpSpPr>
        <p:grpSpPr>
          <a:xfrm>
            <a:off x="4157245" y="5244510"/>
            <a:ext cx="4178189" cy="1355935"/>
            <a:chOff x="0" y="0"/>
            <a:chExt cx="4178187" cy="1355933"/>
          </a:xfrm>
        </p:grpSpPr>
        <p:sp>
          <p:nvSpPr>
            <p:cNvPr id="261" name="Figura"/>
            <p:cNvSpPr/>
            <p:nvPr/>
          </p:nvSpPr>
          <p:spPr>
            <a:xfrm flipH="1">
              <a:off x="0" y="0"/>
              <a:ext cx="4178189" cy="1355934"/>
            </a:xfrm>
            <a:custGeom>
              <a:avLst/>
              <a:gdLst/>
              <a:ahLst/>
              <a:cxnLst>
                <a:cxn ang="0">
                  <a:pos x="wd2" y="hd2"/>
                </a:cxn>
                <a:cxn ang="5400000">
                  <a:pos x="wd2" y="hd2"/>
                </a:cxn>
                <a:cxn ang="10800000">
                  <a:pos x="wd2" y="hd2"/>
                </a:cxn>
                <a:cxn ang="16200000">
                  <a:pos x="wd2" y="hd2"/>
                </a:cxn>
              </a:cxnLst>
              <a:rect l="0" t="0" r="r" b="b"/>
              <a:pathLst>
                <a:path w="21600" h="21600" extrusionOk="0">
                  <a:moveTo>
                    <a:pt x="2399" y="3600"/>
                  </a:moveTo>
                  <a:cubicBezTo>
                    <a:pt x="2399" y="1612"/>
                    <a:pt x="2922" y="0"/>
                    <a:pt x="3567" y="0"/>
                  </a:cubicBezTo>
                  <a:lnTo>
                    <a:pt x="5599" y="0"/>
                  </a:lnTo>
                  <a:lnTo>
                    <a:pt x="20432" y="0"/>
                  </a:lnTo>
                  <a:cubicBezTo>
                    <a:pt x="21077" y="0"/>
                    <a:pt x="21600" y="1612"/>
                    <a:pt x="21600" y="3600"/>
                  </a:cubicBezTo>
                  <a:lnTo>
                    <a:pt x="21600" y="3600"/>
                  </a:lnTo>
                  <a:lnTo>
                    <a:pt x="21600" y="18000"/>
                  </a:lnTo>
                  <a:cubicBezTo>
                    <a:pt x="21600" y="19988"/>
                    <a:pt x="21077" y="21600"/>
                    <a:pt x="20432" y="21600"/>
                  </a:cubicBezTo>
                  <a:lnTo>
                    <a:pt x="3567" y="21600"/>
                  </a:lnTo>
                  <a:cubicBezTo>
                    <a:pt x="2922" y="21600"/>
                    <a:pt x="2399" y="19988"/>
                    <a:pt x="2399" y="18000"/>
                  </a:cubicBezTo>
                  <a:lnTo>
                    <a:pt x="2399" y="9000"/>
                  </a:lnTo>
                  <a:lnTo>
                    <a:pt x="0" y="492"/>
                  </a:lnTo>
                  <a:lnTo>
                    <a:pt x="2399" y="3600"/>
                  </a:lnTo>
                  <a:close/>
                </a:path>
              </a:pathLst>
            </a:custGeom>
            <a:solidFill>
              <a:srgbClr val="BAC405"/>
            </a:solidFill>
            <a:ln w="12700" cap="flat">
              <a:solidFill>
                <a:srgbClr val="BAC405"/>
              </a:solidFill>
              <a:prstDash val="solid"/>
              <a:miter lim="800000"/>
            </a:ln>
            <a:effectLst/>
          </p:spPr>
          <p:txBody>
            <a:bodyPr wrap="square" lIns="45719" tIns="45719" rIns="45719" bIns="45719" numCol="1" anchor="ctr">
              <a:noAutofit/>
            </a:bodyPr>
            <a:lstStyle/>
            <a:p>
              <a:pPr algn="ctr">
                <a:defRPr sz="2000" b="1">
                  <a:solidFill>
                    <a:srgbClr val="00386B"/>
                  </a:solidFill>
                </a:defRPr>
              </a:pPr>
              <a:endParaRPr/>
            </a:p>
          </p:txBody>
        </p:sp>
        <p:sp>
          <p:nvSpPr>
            <p:cNvPr id="262" name="Survival rate after the first 5 years of 87%, more than double the national average."/>
            <p:cNvSpPr txBox="1"/>
            <p:nvPr/>
          </p:nvSpPr>
          <p:spPr>
            <a:xfrm>
              <a:off x="118261" y="203076"/>
              <a:ext cx="3477588" cy="949782"/>
            </a:xfrm>
            <a:prstGeom prst="rect">
              <a:avLst/>
            </a:prstGeom>
            <a:noFill/>
            <a:ln w="12700" cap="flat">
              <a:noFill/>
              <a:miter lim="400000"/>
            </a:ln>
            <a:effectLst/>
          </p:spPr>
          <p:txBody>
            <a:bodyPr wrap="square" lIns="45719" tIns="45719" rIns="45719" bIns="45719" numCol="1" anchor="ctr">
              <a:spAutoFit/>
            </a:bodyPr>
            <a:lstStyle>
              <a:lvl1pPr algn="ctr">
                <a:defRPr sz="2000" b="1">
                  <a:solidFill>
                    <a:srgbClr val="00386B"/>
                  </a:solidFill>
                </a:defRPr>
              </a:lvl1pPr>
            </a:lstStyle>
            <a:p>
              <a:r>
                <a:t>Survival rate after the first 5 years of 87%, more than double the national average.</a:t>
              </a:r>
            </a:p>
          </p:txBody>
        </p:sp>
      </p:grpSp>
      <p:pic>
        <p:nvPicPr>
          <p:cNvPr id="264" name="YouthBusiness Spain. Pon un Mentor en tu vida. Mentoring." descr="YouthBusiness Spain. Pon un Mentor en tu vida. Mentoring."/>
          <p:cNvPicPr/>
          <p:nvPr>
            <a:videoFile r:link="rId1"/>
            <p:extLst>
              <p:ext uri="{DAA4B4D4-6D71-4841-9C94-3DE7FCFB9230}">
                <p14:media xmlns:p14="http://schemas.microsoft.com/office/powerpoint/2010/main" r:link="rId2"/>
              </p:ext>
            </p:extLst>
          </p:nvPr>
        </p:nvPicPr>
        <p:blipFill>
          <a:blip r:embed="rId6"/>
          <a:stretch>
            <a:fillRect/>
          </a:stretch>
        </p:blipFill>
        <p:spPr>
          <a:xfrm>
            <a:off x="609600" y="1371600"/>
            <a:ext cx="6057219" cy="3407186"/>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4"/>
                </p:tgtEl>
              </p:cMediaNode>
            </p:video>
            <p:seq concurrent="1" nextAc="seek">
              <p:cTn id="8" restart="whenNotActive" fill="hold" evtFilter="cancelBubble" nodeType="interactiveSeq">
                <p:stCondLst>
                  <p:cond evt="onClick" delay="0">
                    <p:tgtEl>
                      <p:spTgt spid="26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4"/>
                                        </p:tgtEl>
                                      </p:cBhvr>
                                    </p:cmd>
                                  </p:childTnLst>
                                </p:cTn>
                              </p:par>
                            </p:childTnLst>
                          </p:cTn>
                        </p:par>
                      </p:childTnLst>
                    </p:cTn>
                  </p:par>
                </p:childTnLst>
              </p:cTn>
              <p:nextCondLst>
                <p:cond evt="onClick" delay="0">
                  <p:tgtEl>
                    <p:spTgt spid="26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Grupo 2"/>
          <p:cNvGrpSpPr/>
          <p:nvPr/>
        </p:nvGrpSpPr>
        <p:grpSpPr>
          <a:xfrm>
            <a:off x="0" y="-1"/>
            <a:ext cx="3852646" cy="334622"/>
            <a:chOff x="0" y="0"/>
            <a:chExt cx="3852645" cy="334620"/>
          </a:xfrm>
        </p:grpSpPr>
        <p:sp>
          <p:nvSpPr>
            <p:cNvPr id="266"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267"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268"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sp>
        <p:nvSpPr>
          <p:cNvPr id="270" name="Rectángulo 1"/>
          <p:cNvSpPr/>
          <p:nvPr/>
        </p:nvSpPr>
        <p:spPr>
          <a:xfrm>
            <a:off x="7579081" y="5786126"/>
            <a:ext cx="1609443" cy="283781"/>
          </a:xfrm>
          <a:prstGeom prst="rect">
            <a:avLst/>
          </a:prstGeom>
          <a:solidFill>
            <a:schemeClr val="accent5">
              <a:lumOff val="44000"/>
            </a:schemeClr>
          </a:solidFill>
          <a:ln w="12700">
            <a:solidFill>
              <a:schemeClr val="accent5">
                <a:lumOff val="44000"/>
              </a:schemeClr>
            </a:solidFill>
            <a:miter/>
          </a:ln>
        </p:spPr>
        <p:txBody>
          <a:bodyPr lIns="45719" rIns="45719" anchor="ctr"/>
          <a:lstStyle/>
          <a:p>
            <a:pPr algn="ctr">
              <a:defRPr>
                <a:solidFill>
                  <a:schemeClr val="accent5">
                    <a:lumOff val="44000"/>
                  </a:schemeClr>
                </a:solidFill>
              </a:defRPr>
            </a:pPr>
            <a:endParaRPr/>
          </a:p>
        </p:txBody>
      </p:sp>
      <p:pic>
        <p:nvPicPr>
          <p:cNvPr id="271" name="Imagen 3" descr="Imagen 3"/>
          <p:cNvPicPr>
            <a:picLocks noChangeAspect="1"/>
          </p:cNvPicPr>
          <p:nvPr/>
        </p:nvPicPr>
        <p:blipFill>
          <a:blip r:embed="rId2"/>
          <a:srcRect/>
          <a:stretch>
            <a:fillRect/>
          </a:stretch>
        </p:blipFill>
        <p:spPr>
          <a:xfrm>
            <a:off x="7541686" y="1543853"/>
            <a:ext cx="4396007" cy="4396007"/>
          </a:xfrm>
          <a:prstGeom prst="rect">
            <a:avLst/>
          </a:prstGeom>
          <a:ln w="12700">
            <a:miter lim="400000"/>
            <a:headEnd/>
            <a:tailEnd/>
          </a:ln>
        </p:spPr>
      </p:pic>
      <p:sp>
        <p:nvSpPr>
          <p:cNvPr id="272" name="TextBox 11"/>
          <p:cNvSpPr txBox="1"/>
          <p:nvPr/>
        </p:nvSpPr>
        <p:spPr>
          <a:xfrm>
            <a:off x="443541" y="1548616"/>
            <a:ext cx="6931717" cy="1015450"/>
          </a:xfrm>
          <a:prstGeom prst="rect">
            <a:avLst/>
          </a:prstGeom>
          <a:solidFill>
            <a:srgbClr val="E98300"/>
          </a:solidFill>
          <a:ln>
            <a:solidFill>
              <a:srgbClr val="E98300"/>
            </a:solidFill>
            <a:miter/>
          </a:ln>
        </p:spPr>
        <p:txBody>
          <a:bodyPr tIns="91439" bIns="91439">
            <a:spAutoFit/>
          </a:bodyPr>
          <a:lstStyle>
            <a:lvl1pPr marL="3175" indent="82550" algn="just">
              <a:defRPr sz="1900" b="1">
                <a:solidFill>
                  <a:schemeClr val="accent5">
                    <a:lumOff val="44000"/>
                  </a:schemeClr>
                </a:solidFill>
              </a:defRPr>
            </a:lvl1pPr>
          </a:lstStyle>
          <a:p>
            <a:r>
              <a:t>Personalized accompaniment through which experienced businessmen and professionals accompany young people as volunteers during the first year of their business adventure.</a:t>
            </a:r>
          </a:p>
        </p:txBody>
      </p:sp>
      <p:sp>
        <p:nvSpPr>
          <p:cNvPr id="273" name="TextBox 11"/>
          <p:cNvSpPr txBox="1"/>
          <p:nvPr/>
        </p:nvSpPr>
        <p:spPr>
          <a:xfrm>
            <a:off x="444566" y="2757850"/>
            <a:ext cx="6929667" cy="1599650"/>
          </a:xfrm>
          <a:prstGeom prst="rect">
            <a:avLst/>
          </a:prstGeom>
          <a:solidFill>
            <a:srgbClr val="009AA6"/>
          </a:solidFill>
          <a:ln>
            <a:solidFill>
              <a:srgbClr val="009AA6"/>
            </a:solidFill>
            <a:miter/>
          </a:ln>
        </p:spPr>
        <p:txBody>
          <a:bodyPr tIns="91439" bIns="91439">
            <a:spAutoFit/>
          </a:bodyPr>
          <a:lstStyle>
            <a:lvl1pPr marL="3175" indent="82550" algn="just">
              <a:defRPr sz="1900">
                <a:solidFill>
                  <a:schemeClr val="accent5">
                    <a:lumOff val="44000"/>
                  </a:schemeClr>
                </a:solidFill>
              </a:defRPr>
            </a:lvl1pPr>
          </a:lstStyle>
          <a:p>
            <a:r>
              <a:t>Mentoring is based on the creation of a space of trust to help young entrepreneurs to identify and face the challenges that their business faces, based on joint reflection, promoting the development of their skills and fostering their personal growth. and professional.</a:t>
            </a:r>
          </a:p>
        </p:txBody>
      </p:sp>
      <p:sp>
        <p:nvSpPr>
          <p:cNvPr id="274" name="TextBox 11"/>
          <p:cNvSpPr txBox="1"/>
          <p:nvPr/>
        </p:nvSpPr>
        <p:spPr>
          <a:xfrm>
            <a:off x="405408" y="4551283"/>
            <a:ext cx="7007983" cy="1015450"/>
          </a:xfrm>
          <a:prstGeom prst="rect">
            <a:avLst/>
          </a:prstGeom>
          <a:solidFill>
            <a:srgbClr val="BAC405"/>
          </a:solidFill>
          <a:ln>
            <a:solidFill>
              <a:srgbClr val="BAC405"/>
            </a:solidFill>
            <a:miter/>
          </a:ln>
        </p:spPr>
        <p:txBody>
          <a:bodyPr tIns="91439" bIns="91439">
            <a:spAutoFit/>
          </a:bodyPr>
          <a:lstStyle>
            <a:lvl1pPr marL="3175" indent="82550" algn="just">
              <a:defRPr sz="1900">
                <a:solidFill>
                  <a:schemeClr val="accent5">
                    <a:lumOff val="44000"/>
                  </a:schemeClr>
                </a:solidFill>
              </a:defRPr>
            </a:lvl1pPr>
          </a:lstStyle>
          <a:p>
            <a:r>
              <a:t>The role of the mentor is not to give advice or act as a consultant, but rather to help young people to reflect in order to find solutions for themselves.</a:t>
            </a:r>
          </a:p>
        </p:txBody>
      </p:sp>
      <p:sp>
        <p:nvSpPr>
          <p:cNvPr id="275"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The YBS Mentoring Program</a:t>
            </a:r>
          </a:p>
        </p:txBody>
      </p:sp>
      <p:pic>
        <p:nvPicPr>
          <p:cNvPr id="276" name="Imagen 11" descr="Imagen 11"/>
          <p:cNvPicPr>
            <a:picLocks noChangeAspect="1"/>
          </p:cNvPicPr>
          <p:nvPr/>
        </p:nvPicPr>
        <p:blipFill>
          <a:blip r:embed="rId3"/>
          <a:stretch>
            <a:fillRect/>
          </a:stretch>
        </p:blipFill>
        <p:spPr>
          <a:xfrm>
            <a:off x="9708705" y="385746"/>
            <a:ext cx="1888504" cy="439235"/>
          </a:xfrm>
          <a:prstGeom prst="rect">
            <a:avLst/>
          </a:prstGeom>
          <a:ln w="12700">
            <a:miter lim="400000"/>
            <a:headEnd/>
            <a:tailEnd/>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 name="Grupo 48"/>
          <p:cNvGrpSpPr/>
          <p:nvPr/>
        </p:nvGrpSpPr>
        <p:grpSpPr>
          <a:xfrm>
            <a:off x="-1" y="-1"/>
            <a:ext cx="3858895" cy="323140"/>
            <a:chOff x="0" y="0"/>
            <a:chExt cx="3858893" cy="323138"/>
          </a:xfrm>
        </p:grpSpPr>
        <p:sp>
          <p:nvSpPr>
            <p:cNvPr id="278"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279"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280"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pic>
        <p:nvPicPr>
          <p:cNvPr id="282"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283" name="CuadroTexto 23"/>
          <p:cNvSpPr txBox="1"/>
          <p:nvPr/>
        </p:nvSpPr>
        <p:spPr>
          <a:xfrm>
            <a:off x="4795438" y="1394628"/>
            <a:ext cx="2515045" cy="333088"/>
          </a:xfrm>
          <a:prstGeom prst="rect">
            <a:avLst/>
          </a:prstGeom>
          <a:ln w="12700">
            <a:miter lim="400000"/>
          </a:ln>
        </p:spPr>
        <p:txBody>
          <a:bodyPr lIns="45719" rIns="45719">
            <a:spAutoFit/>
          </a:bodyPr>
          <a:lstStyle>
            <a:lvl1pPr>
              <a:defRPr b="1">
                <a:solidFill>
                  <a:schemeClr val="accent5">
                    <a:lumOff val="44000"/>
                  </a:schemeClr>
                </a:solidFill>
              </a:defRPr>
            </a:lvl1pPr>
          </a:lstStyle>
          <a:p>
            <a:r>
              <a:t>Impacto Local</a:t>
            </a:r>
          </a:p>
        </p:txBody>
      </p:sp>
      <p:sp>
        <p:nvSpPr>
          <p:cNvPr id="284" name="object 2"/>
          <p:cNvSpPr txBox="1"/>
          <p:nvPr/>
        </p:nvSpPr>
        <p:spPr>
          <a:xfrm>
            <a:off x="433964" y="1303871"/>
            <a:ext cx="11306480" cy="5145337"/>
          </a:xfrm>
          <a:prstGeom prst="rect">
            <a:avLst/>
          </a:prstGeom>
          <a:ln w="12700">
            <a:miter lim="400000"/>
          </a:ln>
        </p:spPr>
        <p:txBody>
          <a:bodyPr lIns="0" tIns="0" rIns="0" bIns="0">
            <a:spAutoFit/>
          </a:bodyPr>
          <a:lstStyle/>
          <a:p>
            <a:pPr marL="355600" indent="-342900">
              <a:spcBef>
                <a:spcPts val="300"/>
              </a:spcBef>
              <a:buClr>
                <a:srgbClr val="E28C05"/>
              </a:buClr>
              <a:buSzPct val="100000"/>
              <a:buFont typeface="Arial" panose="020B0604020202020204"/>
              <a:buChar char="•"/>
              <a:defRPr sz="2200">
                <a:solidFill>
                  <a:srgbClr val="002855"/>
                </a:solidFill>
              </a:defRPr>
            </a:pPr>
            <a:r>
              <a:rPr u="sng"/>
              <a:t>Volunteer:</a:t>
            </a:r>
            <a:r>
              <a:t> Mentors participate with the sole purpose of helping, without expecting anything in return. They are independent and neutral, have no conflicts of interest.</a:t>
            </a:r>
          </a:p>
          <a:p>
            <a:pPr marL="355600" indent="-342900">
              <a:spcBef>
                <a:spcPts val="300"/>
              </a:spcBef>
              <a:buClr>
                <a:srgbClr val="E28C05"/>
              </a:buClr>
              <a:buSzPct val="100000"/>
              <a:buFont typeface="Arial" panose="020B0604020202020204"/>
              <a:buChar char="•"/>
              <a:defRPr sz="2200">
                <a:solidFill>
                  <a:srgbClr val="002855"/>
                </a:solidFill>
              </a:defRPr>
            </a:pPr>
            <a:r>
              <a:rPr u="sng"/>
              <a:t>Individual:</a:t>
            </a:r>
            <a:r>
              <a:t> It is a one-on-one mentoring, each entrepreneur is assigned a mentor. Both have the support of a mentoring manager.</a:t>
            </a:r>
          </a:p>
          <a:p>
            <a:pPr marL="355600" indent="-342900">
              <a:spcBef>
                <a:spcPts val="300"/>
              </a:spcBef>
              <a:buClr>
                <a:srgbClr val="E28C05"/>
              </a:buClr>
              <a:buSzPct val="100000"/>
              <a:buFont typeface="Arial" panose="020B0604020202020204"/>
              <a:buChar char="•"/>
              <a:defRPr sz="2200">
                <a:solidFill>
                  <a:srgbClr val="002855"/>
                </a:solidFill>
              </a:defRPr>
            </a:pPr>
            <a:r>
              <a:rPr u="sng"/>
              <a:t>Experience:</a:t>
            </a:r>
            <a:r>
              <a:t> Mentors share their personal, professional and business experience with the entrepreneur. The experience differential is key.</a:t>
            </a:r>
          </a:p>
          <a:p>
            <a:pPr marL="355600" indent="-342900">
              <a:spcBef>
                <a:spcPts val="300"/>
              </a:spcBef>
              <a:buClr>
                <a:srgbClr val="E28C05"/>
              </a:buClr>
              <a:buSzPct val="100000"/>
              <a:buFont typeface="Arial" panose="020B0604020202020204"/>
              <a:buChar char="•"/>
              <a:defRPr sz="2200">
                <a:solidFill>
                  <a:srgbClr val="002855"/>
                </a:solidFill>
              </a:defRPr>
            </a:pPr>
            <a:r>
              <a:rPr u="sng"/>
              <a:t>Holistic:</a:t>
            </a:r>
            <a:r>
              <a:t> Mentoring addresses the business as a whole. It is not a specialized technical consultancy.</a:t>
            </a:r>
          </a:p>
          <a:p>
            <a:pPr marL="355600" indent="-342900">
              <a:spcBef>
                <a:spcPts val="300"/>
              </a:spcBef>
              <a:buClr>
                <a:srgbClr val="E28C05"/>
              </a:buClr>
              <a:buSzPct val="100000"/>
              <a:buFont typeface="Arial" panose="020B0604020202020204"/>
              <a:buChar char="•"/>
              <a:defRPr sz="2200">
                <a:solidFill>
                  <a:srgbClr val="002855"/>
                </a:solidFill>
              </a:defRPr>
            </a:pPr>
            <a:r>
              <a:rPr u="sng"/>
              <a:t>Non-directive:</a:t>
            </a:r>
            <a:r>
              <a:t> Mentors help entrepreneurs to reflect in order to make their own decisions. They do not impose their opinions.</a:t>
            </a:r>
          </a:p>
          <a:p>
            <a:pPr marL="355600" indent="-342900">
              <a:spcBef>
                <a:spcPts val="300"/>
              </a:spcBef>
              <a:buClr>
                <a:srgbClr val="E28C05"/>
              </a:buClr>
              <a:buSzPct val="100000"/>
              <a:buFont typeface="Arial" panose="020B0604020202020204"/>
              <a:buChar char="•"/>
              <a:defRPr sz="2200">
                <a:solidFill>
                  <a:srgbClr val="002855"/>
                </a:solidFill>
              </a:defRPr>
            </a:pPr>
            <a:r>
              <a:rPr u="sng"/>
              <a:t>Transformational:</a:t>
            </a:r>
            <a:r>
              <a:t> Mentors help entrepreneurs develop their skills to grow personally and professionally. It is not simply an exchange of knowledge.</a:t>
            </a:r>
          </a:p>
          <a:p>
            <a:pPr marL="355600" indent="-342900">
              <a:spcBef>
                <a:spcPts val="300"/>
              </a:spcBef>
              <a:buClr>
                <a:srgbClr val="E28C05"/>
              </a:buClr>
              <a:buSzPct val="100000"/>
              <a:buFont typeface="Arial" panose="020B0604020202020204"/>
              <a:buChar char="•"/>
              <a:defRPr sz="2200">
                <a:solidFill>
                  <a:srgbClr val="002855"/>
                </a:solidFill>
              </a:defRPr>
            </a:pPr>
            <a:r>
              <a:rPr u="sng"/>
              <a:t>Temporary</a:t>
            </a:r>
            <a:r>
              <a:t>: Mentoring relationships have a specific duration. It is about promoting the autonomy of entrepreneurs so that they are self-sufficient.</a:t>
            </a:r>
          </a:p>
        </p:txBody>
      </p:sp>
      <p:sp>
        <p:nvSpPr>
          <p:cNvPr id="285"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The YBS Mentoring Program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upo 6"/>
          <p:cNvGrpSpPr/>
          <p:nvPr/>
        </p:nvGrpSpPr>
        <p:grpSpPr>
          <a:xfrm>
            <a:off x="-1" y="-1"/>
            <a:ext cx="3858895" cy="334621"/>
            <a:chOff x="0" y="0"/>
            <a:chExt cx="3858893" cy="334619"/>
          </a:xfrm>
        </p:grpSpPr>
        <p:sp>
          <p:nvSpPr>
            <p:cNvPr id="287"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288"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289"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291"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Profile of entrepreneurs</a:t>
            </a:r>
          </a:p>
        </p:txBody>
      </p:sp>
      <p:pic>
        <p:nvPicPr>
          <p:cNvPr id="292"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293" name="object 2"/>
          <p:cNvSpPr txBox="1"/>
          <p:nvPr/>
        </p:nvSpPr>
        <p:spPr>
          <a:xfrm>
            <a:off x="456543" y="1417147"/>
            <a:ext cx="9742535" cy="2028231"/>
          </a:xfrm>
          <a:prstGeom prst="rect">
            <a:avLst/>
          </a:prstGeom>
          <a:ln w="12700">
            <a:miter lim="400000"/>
          </a:ln>
        </p:spPr>
        <p:txBody>
          <a:bodyPr lIns="0" tIns="0" rIns="0" bIns="0">
            <a:spAutoFit/>
          </a:bodyPr>
          <a:lstStyle/>
          <a:p>
            <a:pPr marL="355600" indent="-342900">
              <a:spcBef>
                <a:spcPts val="500"/>
              </a:spcBef>
              <a:buClr>
                <a:srgbClr val="E28C05"/>
              </a:buClr>
              <a:buSzPct val="100000"/>
              <a:buFont typeface="Arial" panose="020B0604020202020204"/>
              <a:buChar char="•"/>
              <a:defRPr sz="2400">
                <a:solidFill>
                  <a:srgbClr val="002855"/>
                </a:solidFill>
              </a:defRPr>
            </a:pPr>
            <a:r>
              <a:t>Young</a:t>
            </a:r>
          </a:p>
          <a:p>
            <a:pPr marL="355600" indent="-342900">
              <a:spcBef>
                <a:spcPts val="500"/>
              </a:spcBef>
              <a:buClr>
                <a:srgbClr val="E28C05"/>
              </a:buClr>
              <a:buSzPct val="100000"/>
              <a:buFont typeface="Arial" panose="020B0604020202020204"/>
              <a:buChar char="•"/>
              <a:defRPr sz="2400">
                <a:solidFill>
                  <a:srgbClr val="002855"/>
                </a:solidFill>
              </a:defRPr>
            </a:pPr>
            <a:r>
              <a:t>With little professional experience</a:t>
            </a:r>
          </a:p>
          <a:p>
            <a:pPr marL="355600" indent="-342900">
              <a:spcBef>
                <a:spcPts val="500"/>
              </a:spcBef>
              <a:buClr>
                <a:srgbClr val="E28C05"/>
              </a:buClr>
              <a:buSzPct val="100000"/>
              <a:buFont typeface="Arial" panose="020B0604020202020204"/>
              <a:buChar char="•"/>
              <a:defRPr sz="2400">
                <a:solidFill>
                  <a:srgbClr val="002855"/>
                </a:solidFill>
              </a:defRPr>
            </a:pPr>
            <a:r>
              <a:t>With little knowledge and experience in business management</a:t>
            </a:r>
          </a:p>
          <a:p>
            <a:pPr marL="355600" indent="-342900">
              <a:spcBef>
                <a:spcPts val="500"/>
              </a:spcBef>
              <a:buClr>
                <a:srgbClr val="E28C05"/>
              </a:buClr>
              <a:buSzPct val="100000"/>
              <a:buFont typeface="Arial" panose="020B0604020202020204"/>
              <a:buChar char="•"/>
              <a:defRPr sz="2400">
                <a:solidFill>
                  <a:srgbClr val="002855"/>
                </a:solidFill>
              </a:defRPr>
            </a:pPr>
            <a:r>
              <a:t>With motivation and commitment</a:t>
            </a:r>
          </a:p>
          <a:p>
            <a:pPr marL="355600" indent="-342900">
              <a:spcBef>
                <a:spcPts val="500"/>
              </a:spcBef>
              <a:buClr>
                <a:srgbClr val="E28C05"/>
              </a:buClr>
              <a:buSzPct val="100000"/>
              <a:buFont typeface="Arial" panose="020B0604020202020204"/>
              <a:buChar char="•"/>
              <a:defRPr sz="2400">
                <a:solidFill>
                  <a:srgbClr val="002855"/>
                </a:solidFill>
              </a:defRPr>
            </a:pPr>
            <a:r>
              <a:t>With temporary availability</a:t>
            </a:r>
          </a:p>
        </p:txBody>
      </p:sp>
      <p:sp>
        <p:nvSpPr>
          <p:cNvPr id="294" name="CuadroTexto 6"/>
          <p:cNvSpPr txBox="1"/>
          <p:nvPr/>
        </p:nvSpPr>
        <p:spPr>
          <a:xfrm>
            <a:off x="2014596" y="3869052"/>
            <a:ext cx="5509398" cy="1126095"/>
          </a:xfrm>
          <a:prstGeom prst="rect">
            <a:avLst/>
          </a:prstGeom>
          <a:ln w="12700">
            <a:miter lim="400000"/>
          </a:ln>
        </p:spPr>
        <p:txBody>
          <a:bodyPr lIns="45719" rIns="45719">
            <a:spAutoFit/>
          </a:bodyPr>
          <a:lstStyle/>
          <a:p>
            <a:pPr indent="12700">
              <a:spcBef>
                <a:spcPts val="500"/>
              </a:spcBef>
              <a:defRPr sz="1600" i="1">
                <a:solidFill>
                  <a:schemeClr val="accent1"/>
                </a:solidFill>
              </a:defRPr>
            </a:pPr>
            <a:r>
              <a:t>I recommend the YBI mentoring program because you always feel accompanied, but at no time do you stop captaining your own ship.</a:t>
            </a:r>
          </a:p>
          <a:p>
            <a:pPr indent="12700">
              <a:spcBef>
                <a:spcPts val="500"/>
              </a:spcBef>
              <a:defRPr sz="1600">
                <a:solidFill>
                  <a:schemeClr val="accent1"/>
                </a:solidFill>
              </a:defRPr>
            </a:pPr>
            <a:r>
              <a:t>Martha Mandolini</a:t>
            </a:r>
          </a:p>
        </p:txBody>
      </p:sp>
      <p:pic>
        <p:nvPicPr>
          <p:cNvPr id="295" name="Picture 2" descr="Picture 2"/>
          <p:cNvPicPr>
            <a:picLocks noChangeAspect="1"/>
          </p:cNvPicPr>
          <p:nvPr/>
        </p:nvPicPr>
        <p:blipFill>
          <a:blip r:embed="rId3"/>
          <a:stretch>
            <a:fillRect/>
          </a:stretch>
        </p:blipFill>
        <p:spPr>
          <a:xfrm>
            <a:off x="440601" y="3948436"/>
            <a:ext cx="1205145" cy="1205145"/>
          </a:xfrm>
          <a:prstGeom prst="rect">
            <a:avLst/>
          </a:prstGeom>
          <a:ln w="12700">
            <a:miter lim="400000"/>
            <a:headEnd/>
            <a:tailEnd/>
          </a:ln>
        </p:spPr>
      </p:pic>
      <p:sp>
        <p:nvSpPr>
          <p:cNvPr id="296" name="CuadroTexto 5"/>
          <p:cNvSpPr txBox="1"/>
          <p:nvPr/>
        </p:nvSpPr>
        <p:spPr>
          <a:xfrm>
            <a:off x="6516849" y="4974359"/>
            <a:ext cx="5229647" cy="1570595"/>
          </a:xfrm>
          <a:prstGeom prst="rect">
            <a:avLst/>
          </a:prstGeom>
          <a:ln w="12700">
            <a:miter lim="400000"/>
          </a:ln>
        </p:spPr>
        <p:txBody>
          <a:bodyPr lIns="45719" rIns="45719">
            <a:spAutoFit/>
          </a:bodyPr>
          <a:lstStyle/>
          <a:p>
            <a:pPr indent="12700">
              <a:defRPr sz="1600" i="1">
                <a:solidFill>
                  <a:schemeClr val="accent1"/>
                </a:solidFill>
              </a:defRPr>
            </a:pPr>
            <a:r>
              <a:t>“Thanks to the YBS Mentoring program I have managed to grow personally and professionally. with the help of me</a:t>
            </a:r>
          </a:p>
          <a:p>
            <a:pPr indent="12700">
              <a:defRPr sz="1600" i="1">
                <a:solidFill>
                  <a:schemeClr val="accent1"/>
                </a:solidFill>
              </a:defRPr>
            </a:pPr>
            <a:r>
              <a:t>mentor I have been able to get more performance to my business."</a:t>
            </a:r>
          </a:p>
          <a:p>
            <a:pPr indent="12700">
              <a:defRPr sz="1600" i="1">
                <a:solidFill>
                  <a:schemeClr val="accent1"/>
                </a:solidFill>
              </a:defRPr>
            </a:pPr>
            <a:r>
              <a:t/>
            </a:r>
            <a:br/>
            <a:r>
              <a:rPr i="0"/>
              <a:t>Angela Maria Cairos</a:t>
            </a:r>
          </a:p>
        </p:txBody>
      </p:sp>
      <p:pic>
        <p:nvPicPr>
          <p:cNvPr id="297" name="object 8" descr="object 8"/>
          <p:cNvPicPr>
            <a:picLocks noChangeAspect="1"/>
          </p:cNvPicPr>
          <p:nvPr/>
        </p:nvPicPr>
        <p:blipFill>
          <a:blip r:embed="rId4"/>
          <a:stretch>
            <a:fillRect/>
          </a:stretch>
        </p:blipFill>
        <p:spPr>
          <a:xfrm>
            <a:off x="4619626" y="4953572"/>
            <a:ext cx="1851505" cy="1733318"/>
          </a:xfrm>
          <a:prstGeom prst="rect">
            <a:avLst/>
          </a:prstGeom>
          <a:ln w="12700">
            <a:miter lim="400000"/>
            <a:headEnd/>
            <a:tailEnd/>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Grupo 2"/>
          <p:cNvGrpSpPr/>
          <p:nvPr/>
        </p:nvGrpSpPr>
        <p:grpSpPr>
          <a:xfrm>
            <a:off x="0" y="-1"/>
            <a:ext cx="3852646" cy="334622"/>
            <a:chOff x="0" y="0"/>
            <a:chExt cx="3852645" cy="334620"/>
          </a:xfrm>
        </p:grpSpPr>
        <p:sp>
          <p:nvSpPr>
            <p:cNvPr id="299"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300"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301"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sp>
        <p:nvSpPr>
          <p:cNvPr id="303" name="Rectángulo 1"/>
          <p:cNvSpPr/>
          <p:nvPr/>
        </p:nvSpPr>
        <p:spPr>
          <a:xfrm>
            <a:off x="7579081" y="5786126"/>
            <a:ext cx="1609443" cy="283781"/>
          </a:xfrm>
          <a:prstGeom prst="rect">
            <a:avLst/>
          </a:prstGeom>
          <a:solidFill>
            <a:schemeClr val="accent5">
              <a:lumOff val="44000"/>
            </a:schemeClr>
          </a:solidFill>
          <a:ln w="12700">
            <a:solidFill>
              <a:schemeClr val="accent5">
                <a:lumOff val="44000"/>
              </a:schemeClr>
            </a:solidFill>
            <a:miter/>
          </a:ln>
        </p:spPr>
        <p:txBody>
          <a:bodyPr lIns="45719" rIns="45719" anchor="ctr"/>
          <a:lstStyle/>
          <a:p>
            <a:pPr algn="ctr">
              <a:defRPr>
                <a:solidFill>
                  <a:schemeClr val="accent5">
                    <a:lumOff val="44000"/>
                  </a:schemeClr>
                </a:solidFill>
              </a:defRPr>
            </a:pPr>
            <a:endParaRPr/>
          </a:p>
        </p:txBody>
      </p:sp>
      <p:pic>
        <p:nvPicPr>
          <p:cNvPr id="304"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305" name="Rectangle 3"/>
          <p:cNvSpPr txBox="1"/>
          <p:nvPr/>
        </p:nvSpPr>
        <p:spPr>
          <a:xfrm>
            <a:off x="5291544" y="1297535"/>
            <a:ext cx="6264186" cy="5912656"/>
          </a:xfrm>
          <a:prstGeom prst="rect">
            <a:avLst/>
          </a:prstGeom>
          <a:ln w="12700">
            <a:miter lim="400000"/>
          </a:ln>
        </p:spPr>
        <p:txBody>
          <a:bodyPr lIns="45719" rIns="45719">
            <a:spAutoFit/>
          </a:bodyPr>
          <a:lstStyle/>
          <a:p>
            <a:pPr algn="just">
              <a:spcBef>
                <a:spcPts val="400"/>
              </a:spcBef>
              <a:defRPr sz="2200" b="1">
                <a:solidFill>
                  <a:schemeClr val="accent1"/>
                </a:solidFill>
              </a:defRPr>
            </a:pPr>
            <a:r>
              <a:t>Entrepreneurs profile:</a:t>
            </a:r>
          </a:p>
          <a:p>
            <a:pPr algn="just">
              <a:lnSpc>
                <a:spcPct val="150000"/>
              </a:lnSpc>
              <a:defRPr sz="2200">
                <a:solidFill>
                  <a:schemeClr val="accent1"/>
                </a:solidFill>
              </a:defRPr>
            </a:pPr>
            <a:r>
              <a:t> Preferably young people between 18-35 years old</a:t>
            </a:r>
          </a:p>
          <a:p>
            <a:pPr marL="342900" indent="-342900" algn="just">
              <a:spcBef>
                <a:spcPts val="400"/>
              </a:spcBef>
              <a:buClr>
                <a:srgbClr val="009EA0"/>
              </a:buClr>
              <a:buSzPct val="100000"/>
              <a:buFont typeface="Arial" panose="020B0604020202020204"/>
              <a:buChar char="•"/>
              <a:defRPr sz="2200">
                <a:solidFill>
                  <a:schemeClr val="accent1"/>
                </a:solidFill>
              </a:defRPr>
            </a:pPr>
            <a:r>
              <a:t>With a business idea</a:t>
            </a:r>
          </a:p>
          <a:p>
            <a:pPr marL="342900" indent="-342900" algn="just">
              <a:spcBef>
                <a:spcPts val="400"/>
              </a:spcBef>
              <a:buClr>
                <a:srgbClr val="009EA0"/>
              </a:buClr>
              <a:buSzPct val="100000"/>
              <a:buFont typeface="Arial" panose="020B0604020202020204"/>
              <a:buChar char="•"/>
              <a:defRPr sz="2200">
                <a:solidFill>
                  <a:schemeClr val="accent1"/>
                </a:solidFill>
              </a:defRPr>
            </a:pPr>
            <a:r>
              <a:t>Migrants, women and underserved people</a:t>
            </a:r>
            <a:endParaRPr strike="sngStrike"/>
          </a:p>
          <a:p>
            <a:pPr marL="342900" indent="-342900" algn="just">
              <a:spcBef>
                <a:spcPts val="400"/>
              </a:spcBef>
              <a:buClr>
                <a:srgbClr val="009EA0"/>
              </a:buClr>
              <a:buSzPct val="100000"/>
              <a:buFont typeface="Arial" panose="020B0604020202020204"/>
              <a:buChar char="•"/>
              <a:defRPr sz="2200">
                <a:solidFill>
                  <a:schemeClr val="accent1"/>
                </a:solidFill>
              </a:defRPr>
            </a:pPr>
            <a:r>
              <a:t>With no training in business management or entrepreneurial experience</a:t>
            </a:r>
            <a:endParaRPr>
              <a:latin typeface="Arial" panose="020B0604020202020204"/>
              <a:ea typeface="Arial" panose="020B0604020202020204"/>
              <a:cs typeface="Arial" panose="020B0604020202020204"/>
              <a:sym typeface="Arial" panose="020B0604020202020204"/>
            </a:endParaRPr>
          </a:p>
          <a:p>
            <a:pPr marL="342900" indent="-342900" algn="just">
              <a:spcBef>
                <a:spcPts val="400"/>
              </a:spcBef>
              <a:buClr>
                <a:srgbClr val="009EA0"/>
              </a:buClr>
              <a:buSzPct val="100000"/>
              <a:buFont typeface="Arial" panose="020B0604020202020204"/>
              <a:buChar char="•"/>
              <a:defRPr sz="2200">
                <a:solidFill>
                  <a:schemeClr val="accent1"/>
                </a:solidFill>
              </a:defRPr>
            </a:pPr>
            <a:r>
              <a:t>Right attitude to receive support </a:t>
            </a:r>
            <a:endParaRPr strike="sngStrike"/>
          </a:p>
          <a:p>
            <a:pPr algn="just">
              <a:spcBef>
                <a:spcPts val="700"/>
              </a:spcBef>
              <a:defRPr sz="2200" b="1">
                <a:solidFill>
                  <a:schemeClr val="accent1"/>
                </a:solidFill>
              </a:defRPr>
            </a:pPr>
            <a:endParaRPr strike="sngStrike"/>
          </a:p>
          <a:p>
            <a:pPr algn="just">
              <a:lnSpc>
                <a:spcPct val="150000"/>
              </a:lnSpc>
              <a:defRPr sz="2200" b="1">
                <a:solidFill>
                  <a:schemeClr val="accent1"/>
                </a:solidFill>
              </a:defRPr>
            </a:pPr>
            <a:r>
              <a:t>What kind of businesses does YBS support?</a:t>
            </a:r>
          </a:p>
          <a:p>
            <a:pPr marL="342900" indent="-342900" algn="just">
              <a:lnSpc>
                <a:spcPct val="150000"/>
              </a:lnSpc>
              <a:buClr>
                <a:srgbClr val="009EA0"/>
              </a:buClr>
              <a:buSzPct val="100000"/>
              <a:buFont typeface="Arial" panose="020B0604020202020204"/>
              <a:buChar char="•"/>
              <a:defRPr sz="2200">
                <a:solidFill>
                  <a:schemeClr val="accent1"/>
                </a:solidFill>
              </a:defRPr>
            </a:pPr>
            <a:r>
              <a:t>Micro-enterprises with 1 to  5 employees</a:t>
            </a:r>
          </a:p>
          <a:p>
            <a:pPr marL="342900" indent="-342900" algn="just">
              <a:spcBef>
                <a:spcPts val="400"/>
              </a:spcBef>
              <a:buClr>
                <a:srgbClr val="009EA0"/>
              </a:buClr>
              <a:buSzPct val="100000"/>
              <a:buFont typeface="Arial" panose="020B0604020202020204"/>
              <a:buChar char="•"/>
              <a:defRPr sz="2200">
                <a:solidFill>
                  <a:schemeClr val="accent1"/>
                </a:solidFill>
              </a:defRPr>
            </a:pPr>
            <a:r>
              <a:t>“Traditional” businesses, start-ups or social enterprises</a:t>
            </a:r>
            <a:endParaRPr>
              <a:latin typeface="Arial" panose="020B0604020202020204"/>
              <a:ea typeface="Arial" panose="020B0604020202020204"/>
              <a:cs typeface="Arial" panose="020B0604020202020204"/>
              <a:sym typeface="Arial" panose="020B0604020202020204"/>
            </a:endParaRPr>
          </a:p>
          <a:p>
            <a:pPr marL="342900" indent="-342900" algn="just">
              <a:spcBef>
                <a:spcPts val="700"/>
              </a:spcBef>
              <a:buClr>
                <a:srgbClr val="009EA0"/>
              </a:buClr>
              <a:buSzPct val="100000"/>
              <a:buFont typeface="Arial" panose="020B0604020202020204"/>
              <a:buChar char="•"/>
              <a:defRPr sz="1900"/>
            </a:pPr>
            <a:endParaRPr>
              <a:latin typeface="Arial" panose="020B0604020202020204"/>
              <a:ea typeface="Arial" panose="020B0604020202020204"/>
              <a:cs typeface="Arial" panose="020B0604020202020204"/>
              <a:sym typeface="Arial" panose="020B0604020202020204"/>
            </a:endParaRPr>
          </a:p>
        </p:txBody>
      </p:sp>
      <p:pic>
        <p:nvPicPr>
          <p:cNvPr id="306" name="Imagen 9" descr="Imagen 9"/>
          <p:cNvPicPr>
            <a:picLocks noChangeAspect="1"/>
          </p:cNvPicPr>
          <p:nvPr/>
        </p:nvPicPr>
        <p:blipFill>
          <a:blip r:embed="rId3"/>
          <a:srcRect t="24420" b="3079"/>
          <a:stretch>
            <a:fillRect/>
          </a:stretch>
        </p:blipFill>
        <p:spPr>
          <a:xfrm>
            <a:off x="573696" y="1545736"/>
            <a:ext cx="4140121" cy="4502381"/>
          </a:xfrm>
          <a:prstGeom prst="rect">
            <a:avLst/>
          </a:prstGeom>
          <a:ln w="12700">
            <a:miter lim="400000"/>
            <a:headEnd/>
            <a:tailEnd/>
          </a:ln>
        </p:spPr>
      </p:pic>
      <p:sp>
        <p:nvSpPr>
          <p:cNvPr id="307"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Profile of entrepreneurs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rupo 48"/>
          <p:cNvGrpSpPr/>
          <p:nvPr/>
        </p:nvGrpSpPr>
        <p:grpSpPr>
          <a:xfrm>
            <a:off x="-1" y="-1"/>
            <a:ext cx="3858895" cy="323140"/>
            <a:chOff x="0" y="0"/>
            <a:chExt cx="3858893" cy="323138"/>
          </a:xfrm>
        </p:grpSpPr>
        <p:sp>
          <p:nvSpPr>
            <p:cNvPr id="309"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310"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311"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pic>
        <p:nvPicPr>
          <p:cNvPr id="313"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314" name="CuadroTexto 7"/>
          <p:cNvSpPr txBox="1"/>
          <p:nvPr/>
        </p:nvSpPr>
        <p:spPr>
          <a:xfrm>
            <a:off x="524875" y="772146"/>
            <a:ext cx="8999143" cy="437665"/>
          </a:xfrm>
          <a:prstGeom prst="rect">
            <a:avLst/>
          </a:prstGeom>
          <a:ln w="12700">
            <a:miter lim="400000"/>
          </a:ln>
        </p:spPr>
        <p:txBody>
          <a:bodyPr lIns="45719" rIns="45719">
            <a:spAutoFit/>
          </a:bodyPr>
          <a:lstStyle>
            <a:lvl1pPr>
              <a:defRPr sz="2600" b="1">
                <a:solidFill>
                  <a:srgbClr val="00386B"/>
                </a:solidFill>
              </a:defRPr>
            </a:lvl1pPr>
          </a:lstStyle>
          <a:p>
            <a:r>
              <a:t>Profile of mentors</a:t>
            </a:r>
          </a:p>
        </p:txBody>
      </p:sp>
      <p:sp>
        <p:nvSpPr>
          <p:cNvPr id="315" name="object 2"/>
          <p:cNvSpPr txBox="1"/>
          <p:nvPr/>
        </p:nvSpPr>
        <p:spPr>
          <a:xfrm>
            <a:off x="456543" y="1417147"/>
            <a:ext cx="7931240" cy="2460031"/>
          </a:xfrm>
          <a:prstGeom prst="rect">
            <a:avLst/>
          </a:prstGeom>
          <a:ln w="12700">
            <a:miter lim="400000"/>
          </a:ln>
        </p:spPr>
        <p:txBody>
          <a:bodyPr lIns="0" tIns="0" rIns="0" bIns="0">
            <a:spAutoFit/>
          </a:bodyPr>
          <a:lstStyle/>
          <a:p>
            <a:pPr marL="355600" indent="-342900">
              <a:spcBef>
                <a:spcPts val="500"/>
              </a:spcBef>
              <a:buClr>
                <a:srgbClr val="E28C05"/>
              </a:buClr>
              <a:buSzPct val="100000"/>
              <a:buFont typeface="Arial" panose="020B0604020202020204"/>
              <a:buChar char="•"/>
              <a:defRPr sz="2400">
                <a:solidFill>
                  <a:srgbClr val="002855"/>
                </a:solidFill>
              </a:defRPr>
            </a:pPr>
            <a:r>
              <a:t>Mature person</a:t>
            </a:r>
          </a:p>
          <a:p>
            <a:pPr marL="355600" indent="-342900">
              <a:spcBef>
                <a:spcPts val="500"/>
              </a:spcBef>
              <a:buClr>
                <a:srgbClr val="E28C05"/>
              </a:buClr>
              <a:buSzPct val="100000"/>
              <a:buFont typeface="Arial" panose="020B0604020202020204"/>
              <a:buChar char="•"/>
              <a:defRPr sz="2400">
                <a:solidFill>
                  <a:srgbClr val="002855"/>
                </a:solidFill>
              </a:defRPr>
            </a:pPr>
            <a:r>
              <a:t>With extensive professional experience</a:t>
            </a:r>
          </a:p>
          <a:p>
            <a:pPr marL="355600" indent="-342900">
              <a:spcBef>
                <a:spcPts val="500"/>
              </a:spcBef>
              <a:buClr>
                <a:srgbClr val="E28C05"/>
              </a:buClr>
              <a:buSzPct val="100000"/>
              <a:buFont typeface="Arial" panose="020B0604020202020204"/>
              <a:buChar char="•"/>
              <a:defRPr sz="2400">
                <a:solidFill>
                  <a:srgbClr val="002855"/>
                </a:solidFill>
              </a:defRPr>
            </a:pPr>
            <a:r>
              <a:t>With knowledge and experience in business management</a:t>
            </a:r>
          </a:p>
          <a:p>
            <a:pPr marL="355600" indent="-342900">
              <a:spcBef>
                <a:spcPts val="500"/>
              </a:spcBef>
              <a:buClr>
                <a:srgbClr val="E28C05"/>
              </a:buClr>
              <a:buSzPct val="100000"/>
              <a:buFont typeface="Arial" panose="020B0604020202020204"/>
              <a:buChar char="•"/>
              <a:defRPr sz="2400">
                <a:solidFill>
                  <a:srgbClr val="002855"/>
                </a:solidFill>
              </a:defRPr>
            </a:pPr>
            <a:r>
              <a:t>With communication and interpersonal skills</a:t>
            </a:r>
          </a:p>
          <a:p>
            <a:pPr marL="355600" indent="-342900">
              <a:spcBef>
                <a:spcPts val="500"/>
              </a:spcBef>
              <a:buClr>
                <a:srgbClr val="E28C05"/>
              </a:buClr>
              <a:buSzPct val="100000"/>
              <a:buFont typeface="Arial" panose="020B0604020202020204"/>
              <a:buChar char="•"/>
              <a:defRPr sz="2400">
                <a:solidFill>
                  <a:srgbClr val="002855"/>
                </a:solidFill>
              </a:defRPr>
            </a:pPr>
            <a:r>
              <a:t>With motivation and commitment</a:t>
            </a:r>
          </a:p>
          <a:p>
            <a:pPr marL="355600" indent="-342900">
              <a:spcBef>
                <a:spcPts val="500"/>
              </a:spcBef>
              <a:buClr>
                <a:srgbClr val="E28C05"/>
              </a:buClr>
              <a:buSzPct val="100000"/>
              <a:buFont typeface="Arial" panose="020B0604020202020204"/>
              <a:buChar char="•"/>
              <a:defRPr sz="2400">
                <a:solidFill>
                  <a:srgbClr val="002855"/>
                </a:solidFill>
              </a:defRPr>
            </a:pPr>
            <a:r>
              <a:t>With temporary availability</a:t>
            </a:r>
          </a:p>
        </p:txBody>
      </p:sp>
      <p:pic>
        <p:nvPicPr>
          <p:cNvPr id="316" name="Picture 2" descr="Picture 2"/>
          <p:cNvPicPr>
            <a:picLocks noChangeAspect="1"/>
          </p:cNvPicPr>
          <p:nvPr/>
        </p:nvPicPr>
        <p:blipFill>
          <a:blip r:embed="rId3"/>
          <a:srcRect l="28747" r="15705"/>
          <a:stretch>
            <a:fillRect/>
          </a:stretch>
        </p:blipFill>
        <p:spPr>
          <a:xfrm>
            <a:off x="9921365" y="3451736"/>
            <a:ext cx="1540377" cy="1456117"/>
          </a:xfrm>
          <a:prstGeom prst="rect">
            <a:avLst/>
          </a:prstGeom>
          <a:ln w="12700">
            <a:miter lim="400000"/>
            <a:headEnd/>
            <a:tailEnd/>
          </a:ln>
        </p:spPr>
      </p:pic>
      <p:sp>
        <p:nvSpPr>
          <p:cNvPr id="317" name="CuadroTexto 5"/>
          <p:cNvSpPr txBox="1"/>
          <p:nvPr/>
        </p:nvSpPr>
        <p:spPr>
          <a:xfrm>
            <a:off x="6735886" y="4971186"/>
            <a:ext cx="5005460" cy="1380094"/>
          </a:xfrm>
          <a:prstGeom prst="rect">
            <a:avLst/>
          </a:prstGeom>
          <a:ln w="12700">
            <a:miter lim="400000"/>
          </a:ln>
        </p:spPr>
        <p:txBody>
          <a:bodyPr lIns="45719" rIns="45719">
            <a:spAutoFit/>
          </a:bodyPr>
          <a:lstStyle/>
          <a:p>
            <a:pPr indent="12700">
              <a:spcBef>
                <a:spcPts val="500"/>
              </a:spcBef>
              <a:defRPr sz="1600" i="1">
                <a:solidFill>
                  <a:schemeClr val="accent1"/>
                </a:solidFill>
              </a:defRPr>
            </a:pPr>
            <a:r>
              <a:t>Being a mentor I have discovered new ways of working. Mentoring is a win-win experience that helps both parties in their personal and professional development.</a:t>
            </a:r>
          </a:p>
          <a:p>
            <a:pPr indent="12700">
              <a:spcBef>
                <a:spcPts val="500"/>
              </a:spcBef>
              <a:defRPr sz="1600">
                <a:solidFill>
                  <a:schemeClr val="accent1"/>
                </a:solidFill>
              </a:defRPr>
            </a:pPr>
            <a:r>
              <a:t>Faustino Lorenzo Ciércoles, specialist in infrastructure and networks Iberia (Endesa)</a:t>
            </a:r>
          </a:p>
        </p:txBody>
      </p:sp>
      <p:sp>
        <p:nvSpPr>
          <p:cNvPr id="318" name="CuadroTexto 8"/>
          <p:cNvSpPr txBox="1"/>
          <p:nvPr/>
        </p:nvSpPr>
        <p:spPr>
          <a:xfrm>
            <a:off x="2055263" y="4470005"/>
            <a:ext cx="4244904" cy="1634094"/>
          </a:xfrm>
          <a:prstGeom prst="rect">
            <a:avLst/>
          </a:prstGeom>
          <a:ln w="12700">
            <a:miter lim="400000"/>
          </a:ln>
        </p:spPr>
        <p:txBody>
          <a:bodyPr lIns="45719" rIns="45719">
            <a:spAutoFit/>
          </a:bodyPr>
          <a:lstStyle/>
          <a:p>
            <a:pPr indent="12700">
              <a:spcBef>
                <a:spcPts val="500"/>
              </a:spcBef>
              <a:defRPr sz="1600" i="1">
                <a:solidFill>
                  <a:schemeClr val="accent1"/>
                </a:solidFill>
              </a:defRPr>
            </a:pPr>
            <a:r>
              <a:t>“Acting as a mentor in the project of an entrepreneur is essential to help consolidate their business. Being a mentor at YBS has been a fantastic experience.”</a:t>
            </a:r>
          </a:p>
          <a:p>
            <a:pPr indent="12700">
              <a:spcBef>
                <a:spcPts val="500"/>
              </a:spcBef>
              <a:defRPr sz="1600">
                <a:solidFill>
                  <a:schemeClr val="accent1"/>
                </a:solidFill>
              </a:defRPr>
            </a:pPr>
            <a:r>
              <a:t>Juan Andres Ortiz. YBI European Mentor of the Year 2021</a:t>
            </a:r>
          </a:p>
        </p:txBody>
      </p:sp>
      <p:pic>
        <p:nvPicPr>
          <p:cNvPr id="319" name="object 2" descr="object 2"/>
          <p:cNvPicPr>
            <a:picLocks noChangeAspect="1"/>
          </p:cNvPicPr>
          <p:nvPr/>
        </p:nvPicPr>
        <p:blipFill>
          <a:blip r:embed="rId4"/>
          <a:stretch>
            <a:fillRect/>
          </a:stretch>
        </p:blipFill>
        <p:spPr>
          <a:xfrm>
            <a:off x="553320" y="4475646"/>
            <a:ext cx="1456225" cy="1456231"/>
          </a:xfrm>
          <a:prstGeom prst="rect">
            <a:avLst/>
          </a:prstGeom>
          <a:ln w="12700">
            <a:miter lim="400000"/>
            <a:headEnd/>
            <a:tailEnd/>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upo 6"/>
          <p:cNvGrpSpPr/>
          <p:nvPr/>
        </p:nvGrpSpPr>
        <p:grpSpPr>
          <a:xfrm>
            <a:off x="-1" y="-1"/>
            <a:ext cx="3858895" cy="334621"/>
            <a:chOff x="0" y="0"/>
            <a:chExt cx="3858893" cy="334619"/>
          </a:xfrm>
        </p:grpSpPr>
        <p:sp>
          <p:nvSpPr>
            <p:cNvPr id="321"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322"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323"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325"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Mentoring focuses</a:t>
            </a:r>
          </a:p>
        </p:txBody>
      </p:sp>
      <p:pic>
        <p:nvPicPr>
          <p:cNvPr id="326"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327" name="Arco de bloque 43"/>
          <p:cNvSpPr/>
          <p:nvPr/>
        </p:nvSpPr>
        <p:spPr>
          <a:xfrm>
            <a:off x="6136336" y="4423180"/>
            <a:ext cx="1715829" cy="1080592"/>
          </a:xfrm>
          <a:custGeom>
            <a:avLst/>
            <a:gdLst/>
            <a:ahLst/>
            <a:cxnLst>
              <a:cxn ang="0">
                <a:pos x="wd2" y="hd2"/>
              </a:cxn>
              <a:cxn ang="5400000">
                <a:pos x="wd2" y="hd2"/>
              </a:cxn>
              <a:cxn ang="10800000">
                <a:pos x="wd2" y="hd2"/>
              </a:cxn>
              <a:cxn ang="16200000">
                <a:pos x="wd2" y="hd2"/>
              </a:cxn>
            </a:cxnLst>
            <a:rect l="0" t="0" r="r" b="b"/>
            <a:pathLst>
              <a:path w="21600" h="21600" extrusionOk="0">
                <a:moveTo>
                  <a:pt x="21600" y="1789"/>
                </a:moveTo>
                <a:lnTo>
                  <a:pt x="21600" y="1789"/>
                </a:lnTo>
                <a:cubicBezTo>
                  <a:pt x="17147" y="14047"/>
                  <a:pt x="8912" y="21600"/>
                  <a:pt x="0" y="21600"/>
                </a:cubicBezTo>
                <a:lnTo>
                  <a:pt x="5" y="18020"/>
                </a:lnTo>
                <a:cubicBezTo>
                  <a:pt x="8111" y="18020"/>
                  <a:pt x="15601" y="11150"/>
                  <a:pt x="19652" y="0"/>
                </a:cubicBezTo>
                <a:close/>
              </a:path>
            </a:pathLst>
          </a:custGeom>
          <a:solidFill>
            <a:srgbClr val="BAC405"/>
          </a:solidFill>
          <a:ln w="12700">
            <a:miter lim="400000"/>
          </a:ln>
        </p:spPr>
        <p:txBody>
          <a:bodyPr lIns="45719" rIns="45719"/>
          <a:lstStyle/>
          <a:p>
            <a:endParaRPr/>
          </a:p>
        </p:txBody>
      </p:sp>
      <p:sp>
        <p:nvSpPr>
          <p:cNvPr id="328" name="Arco de bloque 44"/>
          <p:cNvSpPr/>
          <p:nvPr/>
        </p:nvSpPr>
        <p:spPr>
          <a:xfrm>
            <a:off x="7697048" y="2531886"/>
            <a:ext cx="420485" cy="1980799"/>
          </a:xfrm>
          <a:custGeom>
            <a:avLst/>
            <a:gdLst/>
            <a:ahLst/>
            <a:cxnLst>
              <a:cxn ang="0">
                <a:pos x="wd2" y="hd2"/>
              </a:cxn>
              <a:cxn ang="5400000">
                <a:pos x="wd2" y="hd2"/>
              </a:cxn>
              <a:cxn ang="10800000">
                <a:pos x="wd2" y="hd2"/>
              </a:cxn>
              <a:cxn ang="16200000">
                <a:pos x="wd2" y="hd2"/>
              </a:cxn>
            </a:cxnLst>
            <a:rect l="0" t="0" r="r" b="b"/>
            <a:pathLst>
              <a:path w="17846" h="21600" extrusionOk="0">
                <a:moveTo>
                  <a:pt x="6583" y="0"/>
                </a:moveTo>
                <a:cubicBezTo>
                  <a:pt x="21600" y="6683"/>
                  <a:pt x="21600" y="14917"/>
                  <a:pt x="6583" y="21600"/>
                </a:cubicBezTo>
                <a:lnTo>
                  <a:pt x="0" y="20623"/>
                </a:lnTo>
                <a:cubicBezTo>
                  <a:pt x="13659" y="14545"/>
                  <a:pt x="13659" y="7055"/>
                  <a:pt x="0" y="977"/>
                </a:cubicBezTo>
                <a:close/>
              </a:path>
            </a:pathLst>
          </a:custGeom>
          <a:solidFill>
            <a:srgbClr val="00386B"/>
          </a:solidFill>
          <a:ln w="12700">
            <a:miter lim="400000"/>
          </a:ln>
        </p:spPr>
        <p:txBody>
          <a:bodyPr lIns="45719" rIns="45719"/>
          <a:lstStyle/>
          <a:p>
            <a:endParaRPr/>
          </a:p>
        </p:txBody>
      </p:sp>
      <p:sp>
        <p:nvSpPr>
          <p:cNvPr id="329" name="Arco de bloque 10"/>
          <p:cNvSpPr/>
          <p:nvPr/>
        </p:nvSpPr>
        <p:spPr>
          <a:xfrm>
            <a:off x="4353524" y="1542865"/>
            <a:ext cx="1715422" cy="1079952"/>
          </a:xfrm>
          <a:custGeom>
            <a:avLst/>
            <a:gdLst/>
            <a:ahLst/>
            <a:cxnLst>
              <a:cxn ang="0">
                <a:pos x="wd2" y="hd2"/>
              </a:cxn>
              <a:cxn ang="5400000">
                <a:pos x="wd2" y="hd2"/>
              </a:cxn>
              <a:cxn ang="10800000">
                <a:pos x="wd2" y="hd2"/>
              </a:cxn>
              <a:cxn ang="16200000">
                <a:pos x="wd2" y="hd2"/>
              </a:cxn>
            </a:cxnLst>
            <a:rect l="0" t="0" r="r" b="b"/>
            <a:pathLst>
              <a:path w="21600" h="21600" extrusionOk="0">
                <a:moveTo>
                  <a:pt x="0" y="19809"/>
                </a:moveTo>
                <a:cubicBezTo>
                  <a:pt x="4455" y="7551"/>
                  <a:pt x="12689" y="0"/>
                  <a:pt x="21600" y="0"/>
                </a:cubicBezTo>
                <a:lnTo>
                  <a:pt x="21600" y="3582"/>
                </a:lnTo>
                <a:cubicBezTo>
                  <a:pt x="13495" y="3582"/>
                  <a:pt x="6006" y="10451"/>
                  <a:pt x="1953" y="21600"/>
                </a:cubicBezTo>
                <a:close/>
              </a:path>
            </a:pathLst>
          </a:custGeom>
          <a:solidFill>
            <a:srgbClr val="BAC405"/>
          </a:solidFill>
          <a:ln w="12700">
            <a:miter lim="400000"/>
          </a:ln>
        </p:spPr>
        <p:txBody>
          <a:bodyPr lIns="45719" rIns="45719"/>
          <a:lstStyle/>
          <a:p>
            <a:endParaRPr/>
          </a:p>
        </p:txBody>
      </p:sp>
      <p:sp>
        <p:nvSpPr>
          <p:cNvPr id="330" name="Arco de bloque 12"/>
          <p:cNvSpPr/>
          <p:nvPr/>
        </p:nvSpPr>
        <p:spPr>
          <a:xfrm>
            <a:off x="4088147" y="2533264"/>
            <a:ext cx="420486" cy="1980799"/>
          </a:xfrm>
          <a:custGeom>
            <a:avLst/>
            <a:gdLst/>
            <a:ahLst/>
            <a:cxnLst>
              <a:cxn ang="0">
                <a:pos x="wd2" y="hd2"/>
              </a:cxn>
              <a:cxn ang="5400000">
                <a:pos x="wd2" y="hd2"/>
              </a:cxn>
              <a:cxn ang="10800000">
                <a:pos x="wd2" y="hd2"/>
              </a:cxn>
              <a:cxn ang="16200000">
                <a:pos x="wd2" y="hd2"/>
              </a:cxn>
            </a:cxnLst>
            <a:rect l="0" t="0" r="r" b="b"/>
            <a:pathLst>
              <a:path w="17846" h="21600" extrusionOk="0">
                <a:moveTo>
                  <a:pt x="11263" y="21600"/>
                </a:moveTo>
                <a:cubicBezTo>
                  <a:pt x="-3754" y="14917"/>
                  <a:pt x="-3754" y="6683"/>
                  <a:pt x="11263" y="0"/>
                </a:cubicBezTo>
                <a:lnTo>
                  <a:pt x="17846" y="977"/>
                </a:lnTo>
                <a:cubicBezTo>
                  <a:pt x="4187" y="7055"/>
                  <a:pt x="4187" y="14545"/>
                  <a:pt x="17846" y="20623"/>
                </a:cubicBezTo>
                <a:close/>
              </a:path>
            </a:pathLst>
          </a:custGeom>
          <a:solidFill>
            <a:srgbClr val="00386B"/>
          </a:solidFill>
          <a:ln w="12700">
            <a:miter lim="400000"/>
          </a:ln>
        </p:spPr>
        <p:txBody>
          <a:bodyPr lIns="45719" rIns="45719"/>
          <a:lstStyle/>
          <a:p>
            <a:endParaRPr/>
          </a:p>
        </p:txBody>
      </p:sp>
      <p:sp>
        <p:nvSpPr>
          <p:cNvPr id="331" name="Arco de bloque 13"/>
          <p:cNvSpPr/>
          <p:nvPr/>
        </p:nvSpPr>
        <p:spPr>
          <a:xfrm>
            <a:off x="4353107" y="4424557"/>
            <a:ext cx="1716236" cy="1080594"/>
          </a:xfrm>
          <a:custGeom>
            <a:avLst/>
            <a:gdLst/>
            <a:ahLst/>
            <a:cxnLst>
              <a:cxn ang="0">
                <a:pos x="wd2" y="hd2"/>
              </a:cxn>
              <a:cxn ang="5400000">
                <a:pos x="wd2" y="hd2"/>
              </a:cxn>
              <a:cxn ang="10800000">
                <a:pos x="wd2" y="hd2"/>
              </a:cxn>
              <a:cxn ang="16200000">
                <a:pos x="wd2" y="hd2"/>
              </a:cxn>
            </a:cxnLst>
            <a:rect l="0" t="0" r="r" b="b"/>
            <a:pathLst>
              <a:path w="21600" h="21600" extrusionOk="0">
                <a:moveTo>
                  <a:pt x="21595" y="21600"/>
                </a:moveTo>
                <a:cubicBezTo>
                  <a:pt x="12685" y="21600"/>
                  <a:pt x="4452" y="14047"/>
                  <a:pt x="0" y="1789"/>
                </a:cubicBezTo>
                <a:lnTo>
                  <a:pt x="1958" y="0"/>
                </a:lnTo>
                <a:lnTo>
                  <a:pt x="1958" y="0"/>
                </a:lnTo>
                <a:cubicBezTo>
                  <a:pt x="6007" y="11150"/>
                  <a:pt x="13495" y="18020"/>
                  <a:pt x="21600" y="18020"/>
                </a:cubicBezTo>
                <a:close/>
              </a:path>
            </a:pathLst>
          </a:custGeom>
          <a:solidFill>
            <a:srgbClr val="E28C05"/>
          </a:solidFill>
          <a:ln w="12700">
            <a:miter lim="400000"/>
          </a:ln>
        </p:spPr>
        <p:txBody>
          <a:bodyPr lIns="45719" rIns="45719"/>
          <a:lstStyle/>
          <a:p>
            <a:endParaRPr/>
          </a:p>
        </p:txBody>
      </p:sp>
      <p:sp>
        <p:nvSpPr>
          <p:cNvPr id="332" name="Arco de bloque 16"/>
          <p:cNvSpPr/>
          <p:nvPr/>
        </p:nvSpPr>
        <p:spPr>
          <a:xfrm>
            <a:off x="6145768" y="1587640"/>
            <a:ext cx="1715423" cy="1079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911" y="0"/>
                  <a:pt x="17145" y="7551"/>
                  <a:pt x="21600" y="19809"/>
                </a:cubicBezTo>
                <a:lnTo>
                  <a:pt x="19647" y="21600"/>
                </a:lnTo>
                <a:cubicBezTo>
                  <a:pt x="15594" y="10451"/>
                  <a:pt x="8105" y="3582"/>
                  <a:pt x="0" y="3582"/>
                </a:cubicBezTo>
                <a:close/>
              </a:path>
            </a:pathLst>
          </a:custGeom>
          <a:solidFill>
            <a:srgbClr val="009AA6"/>
          </a:solidFill>
          <a:ln w="12700">
            <a:miter lim="400000"/>
          </a:ln>
        </p:spPr>
        <p:txBody>
          <a:bodyPr lIns="45719" rIns="45719"/>
          <a:lstStyle/>
          <a:p>
            <a:endParaRPr/>
          </a:p>
        </p:txBody>
      </p:sp>
      <p:grpSp>
        <p:nvGrpSpPr>
          <p:cNvPr id="335" name="Grupo 17"/>
          <p:cNvGrpSpPr/>
          <p:nvPr/>
        </p:nvGrpSpPr>
        <p:grpSpPr>
          <a:xfrm>
            <a:off x="5180556" y="2635274"/>
            <a:ext cx="1776779" cy="1776779"/>
            <a:chOff x="0" y="0"/>
            <a:chExt cx="1776777" cy="1776777"/>
          </a:xfrm>
        </p:grpSpPr>
        <p:sp>
          <p:nvSpPr>
            <p:cNvPr id="333" name="Elipse 41"/>
            <p:cNvSpPr/>
            <p:nvPr/>
          </p:nvSpPr>
          <p:spPr>
            <a:xfrm>
              <a:off x="0" y="0"/>
              <a:ext cx="1776778" cy="1776778"/>
            </a:xfrm>
            <a:prstGeom prst="ellipse">
              <a:avLst/>
            </a:prstGeom>
            <a:solidFill>
              <a:srgbClr val="A5A5A5"/>
            </a:solidFill>
            <a:ln w="12700" cap="flat">
              <a:solidFill>
                <a:schemeClr val="accent5">
                  <a:lumOff val="44000"/>
                </a:schemeClr>
              </a:solidFill>
              <a:prstDash val="solid"/>
              <a:miter lim="800000"/>
            </a:ln>
            <a:effectLst/>
          </p:spPr>
          <p:txBody>
            <a:bodyPr wrap="square" lIns="45719" tIns="45719" rIns="45719" bIns="45719" numCol="1" anchor="t">
              <a:noAutofit/>
            </a:bodyPr>
            <a:lstStyle/>
            <a:p>
              <a:endParaRPr/>
            </a:p>
          </p:txBody>
        </p:sp>
        <p:sp>
          <p:nvSpPr>
            <p:cNvPr id="334" name="Elipse 8"/>
            <p:cNvSpPr txBox="1"/>
            <p:nvPr/>
          </p:nvSpPr>
          <p:spPr>
            <a:xfrm>
              <a:off x="260203" y="646949"/>
              <a:ext cx="1256371" cy="482879"/>
            </a:xfrm>
            <a:prstGeom prst="rect">
              <a:avLst/>
            </a:prstGeom>
            <a:noFill/>
            <a:ln w="12700" cap="flat">
              <a:noFill/>
              <a:miter lim="400000"/>
            </a:ln>
            <a:effectLst/>
          </p:spPr>
          <p:txBody>
            <a:bodyPr wrap="square" lIns="20320" tIns="20320" rIns="20320" bIns="20320" numCol="1" anchor="ctr">
              <a:spAutoFit/>
            </a:bodyPr>
            <a:lstStyle>
              <a:lvl1pPr algn="ctr" defTabSz="711200">
                <a:lnSpc>
                  <a:spcPct val="90000"/>
                </a:lnSpc>
                <a:spcBef>
                  <a:spcPts val="600"/>
                </a:spcBef>
                <a:defRPr sz="1600" b="1">
                  <a:solidFill>
                    <a:schemeClr val="accent5">
                      <a:lumOff val="44000"/>
                    </a:schemeClr>
                  </a:solidFill>
                </a:defRPr>
              </a:lvl1pPr>
            </a:lstStyle>
            <a:p>
              <a:r>
                <a:t>Competencias personales</a:t>
              </a:r>
            </a:p>
          </p:txBody>
        </p:sp>
      </p:grpSp>
      <p:grpSp>
        <p:nvGrpSpPr>
          <p:cNvPr id="338" name="Grupo 22"/>
          <p:cNvGrpSpPr/>
          <p:nvPr/>
        </p:nvGrpSpPr>
        <p:grpSpPr>
          <a:xfrm>
            <a:off x="5292153" y="775753"/>
            <a:ext cx="1719371" cy="1465909"/>
            <a:chOff x="0" y="0"/>
            <a:chExt cx="1719370" cy="1465908"/>
          </a:xfrm>
        </p:grpSpPr>
        <p:sp>
          <p:nvSpPr>
            <p:cNvPr id="336" name="Elipse 39"/>
            <p:cNvSpPr/>
            <p:nvPr/>
          </p:nvSpPr>
          <p:spPr>
            <a:xfrm>
              <a:off x="-1" y="-1"/>
              <a:ext cx="1719372" cy="1465910"/>
            </a:xfrm>
            <a:prstGeom prst="ellipse">
              <a:avLst/>
            </a:prstGeom>
            <a:solidFill>
              <a:srgbClr val="FFC000"/>
            </a:solidFill>
            <a:ln w="12700" cap="flat">
              <a:noFill/>
              <a:miter lim="400000"/>
            </a:ln>
            <a:effectLst/>
          </p:spPr>
          <p:txBody>
            <a:bodyPr wrap="square" lIns="45719" tIns="45719" rIns="45719" bIns="45719" numCol="1" anchor="t">
              <a:noAutofit/>
            </a:bodyPr>
            <a:lstStyle/>
            <a:p>
              <a:endParaRPr/>
            </a:p>
          </p:txBody>
        </p:sp>
        <p:sp>
          <p:nvSpPr>
            <p:cNvPr id="337" name="Elipse 10"/>
            <p:cNvSpPr txBox="1"/>
            <p:nvPr/>
          </p:nvSpPr>
          <p:spPr>
            <a:xfrm>
              <a:off x="251795" y="515653"/>
              <a:ext cx="1215779" cy="434601"/>
            </a:xfrm>
            <a:prstGeom prst="rect">
              <a:avLst/>
            </a:prstGeom>
            <a:noFill/>
            <a:ln w="12700" cap="flat">
              <a:noFill/>
              <a:miter lim="400000"/>
            </a:ln>
            <a:effectLst/>
          </p:spPr>
          <p:txBody>
            <a:bodyPr wrap="square" lIns="19050" tIns="19050" rIns="19050" bIns="19050" numCol="1" anchor="ctr">
              <a:spAutoFit/>
            </a:bodyPr>
            <a:lstStyle>
              <a:lvl1pPr algn="ctr" defTabSz="666750">
                <a:lnSpc>
                  <a:spcPct val="90000"/>
                </a:lnSpc>
                <a:spcBef>
                  <a:spcPts val="600"/>
                </a:spcBef>
                <a:defRPr sz="1500" b="1">
                  <a:solidFill>
                    <a:schemeClr val="accent5">
                      <a:lumOff val="44000"/>
                    </a:schemeClr>
                  </a:solidFill>
                </a:defRPr>
              </a:lvl1pPr>
            </a:lstStyle>
            <a:p>
              <a:r>
                <a:t>Comunicación  marketing</a:t>
              </a:r>
            </a:p>
          </p:txBody>
        </p:sp>
      </p:grpSp>
      <p:grpSp>
        <p:nvGrpSpPr>
          <p:cNvPr id="343" name="Grupo 23"/>
          <p:cNvGrpSpPr/>
          <p:nvPr/>
        </p:nvGrpSpPr>
        <p:grpSpPr>
          <a:xfrm>
            <a:off x="7123718" y="1933779"/>
            <a:ext cx="1243745" cy="1243746"/>
            <a:chOff x="0" y="0"/>
            <a:chExt cx="1243744" cy="1243744"/>
          </a:xfrm>
        </p:grpSpPr>
        <p:sp>
          <p:nvSpPr>
            <p:cNvPr id="339" name="Elipse 37"/>
            <p:cNvSpPr/>
            <p:nvPr/>
          </p:nvSpPr>
          <p:spPr>
            <a:xfrm>
              <a:off x="-1" y="-1"/>
              <a:ext cx="1243746" cy="1243746"/>
            </a:xfrm>
            <a:prstGeom prst="ellipse">
              <a:avLst/>
            </a:prstGeom>
            <a:solidFill>
              <a:srgbClr val="00386B"/>
            </a:solidFill>
            <a:ln w="12700" cap="flat">
              <a:noFill/>
              <a:miter lim="400000"/>
            </a:ln>
            <a:effectLst/>
          </p:spPr>
          <p:txBody>
            <a:bodyPr wrap="square" lIns="45719" tIns="45719" rIns="45719" bIns="45719" numCol="1" anchor="t">
              <a:noAutofit/>
            </a:bodyPr>
            <a:lstStyle/>
            <a:p>
              <a:endParaRPr/>
            </a:p>
          </p:txBody>
        </p:sp>
        <p:grpSp>
          <p:nvGrpSpPr>
            <p:cNvPr id="342" name="Elipse 12"/>
            <p:cNvGrpSpPr/>
            <p:nvPr/>
          </p:nvGrpSpPr>
          <p:grpSpPr>
            <a:xfrm>
              <a:off x="182142" y="182142"/>
              <a:ext cx="879461" cy="879461"/>
              <a:chOff x="0" y="0"/>
              <a:chExt cx="879459" cy="879459"/>
            </a:xfrm>
          </p:grpSpPr>
          <p:sp>
            <p:nvSpPr>
              <p:cNvPr id="340" name="Cuadrado"/>
              <p:cNvSpPr/>
              <p:nvPr/>
            </p:nvSpPr>
            <p:spPr>
              <a:xfrm>
                <a:off x="0" y="0"/>
                <a:ext cx="879460" cy="879460"/>
              </a:xfrm>
              <a:prstGeom prst="rect">
                <a:avLst/>
              </a:prstGeom>
              <a:solidFill>
                <a:srgbClr val="00386B"/>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a:solidFill>
                      <a:schemeClr val="accent5">
                        <a:lumOff val="44000"/>
                      </a:schemeClr>
                    </a:solidFill>
                  </a:defRPr>
                </a:pPr>
                <a:endParaRPr/>
              </a:p>
            </p:txBody>
          </p:sp>
          <p:sp>
            <p:nvSpPr>
              <p:cNvPr id="341" name="Ventas"/>
              <p:cNvSpPr txBox="1"/>
              <p:nvPr/>
            </p:nvSpPr>
            <p:spPr>
              <a:xfrm>
                <a:off x="0" y="314833"/>
                <a:ext cx="879460" cy="249794"/>
              </a:xfrm>
              <a:prstGeom prst="rect">
                <a:avLst/>
              </a:prstGeom>
              <a:noFill/>
              <a:ln w="12700" cap="flat">
                <a:noFill/>
                <a:miter lim="400000"/>
              </a:ln>
              <a:effectLst/>
            </p:spPr>
            <p:txBody>
              <a:bodyPr wrap="square" lIns="20320" tIns="20320" rIns="20320" bIns="20320" numCol="1" anchor="ctr">
                <a:spAutoFit/>
              </a:bodyPr>
              <a:lstStyle>
                <a:lvl1pPr algn="ctr" defTabSz="711200">
                  <a:lnSpc>
                    <a:spcPct val="90000"/>
                  </a:lnSpc>
                  <a:spcBef>
                    <a:spcPts val="600"/>
                  </a:spcBef>
                  <a:defRPr sz="1600" b="1">
                    <a:solidFill>
                      <a:schemeClr val="accent5">
                        <a:lumOff val="44000"/>
                      </a:schemeClr>
                    </a:solidFill>
                  </a:defRPr>
                </a:lvl1pPr>
              </a:lstStyle>
              <a:p>
                <a:r>
                  <a:t>Ventas</a:t>
                </a:r>
              </a:p>
            </p:txBody>
          </p:sp>
        </p:grpSp>
      </p:grpSp>
      <p:grpSp>
        <p:nvGrpSpPr>
          <p:cNvPr id="348" name="Grupo 24"/>
          <p:cNvGrpSpPr/>
          <p:nvPr/>
        </p:nvGrpSpPr>
        <p:grpSpPr>
          <a:xfrm>
            <a:off x="7069609" y="3869803"/>
            <a:ext cx="1351963" cy="1243745"/>
            <a:chOff x="0" y="0"/>
            <a:chExt cx="1351962" cy="1243744"/>
          </a:xfrm>
        </p:grpSpPr>
        <p:sp>
          <p:nvSpPr>
            <p:cNvPr id="344" name="Elipse 35"/>
            <p:cNvSpPr/>
            <p:nvPr/>
          </p:nvSpPr>
          <p:spPr>
            <a:xfrm>
              <a:off x="0" y="-1"/>
              <a:ext cx="1351963" cy="1243746"/>
            </a:xfrm>
            <a:prstGeom prst="ellipse">
              <a:avLst/>
            </a:prstGeom>
            <a:solidFill>
              <a:srgbClr val="BAC405"/>
            </a:solidFill>
            <a:ln w="12700" cap="flat">
              <a:noFill/>
              <a:miter lim="400000"/>
            </a:ln>
            <a:effectLst/>
          </p:spPr>
          <p:txBody>
            <a:bodyPr wrap="square" lIns="45719" tIns="45719" rIns="45719" bIns="45719" numCol="1" anchor="t">
              <a:noAutofit/>
            </a:bodyPr>
            <a:lstStyle/>
            <a:p>
              <a:endParaRPr/>
            </a:p>
          </p:txBody>
        </p:sp>
        <p:grpSp>
          <p:nvGrpSpPr>
            <p:cNvPr id="347" name="Elipse 14"/>
            <p:cNvGrpSpPr/>
            <p:nvPr/>
          </p:nvGrpSpPr>
          <p:grpSpPr>
            <a:xfrm>
              <a:off x="197990" y="182142"/>
              <a:ext cx="955981" cy="879461"/>
              <a:chOff x="0" y="0"/>
              <a:chExt cx="955980" cy="879459"/>
            </a:xfrm>
          </p:grpSpPr>
          <p:sp>
            <p:nvSpPr>
              <p:cNvPr id="345" name="Rectángulo"/>
              <p:cNvSpPr/>
              <p:nvPr/>
            </p:nvSpPr>
            <p:spPr>
              <a:xfrm>
                <a:off x="0" y="0"/>
                <a:ext cx="955981" cy="879460"/>
              </a:xfrm>
              <a:prstGeom prst="rect">
                <a:avLst/>
              </a:prstGeom>
              <a:solidFill>
                <a:srgbClr val="BAC405"/>
              </a:solidFill>
              <a:ln w="12700" cap="flat">
                <a:noFill/>
                <a:miter lim="400000"/>
              </a:ln>
              <a:effectLst/>
            </p:spPr>
            <p:txBody>
              <a:bodyPr wrap="square" lIns="45719" tIns="45719" rIns="45719" bIns="45719" numCol="1" anchor="ctr">
                <a:noAutofit/>
              </a:bodyPr>
              <a:lstStyle/>
              <a:p>
                <a:pPr algn="ctr" defTabSz="711200">
                  <a:lnSpc>
                    <a:spcPct val="90000"/>
                  </a:lnSpc>
                  <a:spcBef>
                    <a:spcPts val="700"/>
                  </a:spcBef>
                  <a:defRPr>
                    <a:solidFill>
                      <a:schemeClr val="accent5">
                        <a:lumOff val="44000"/>
                      </a:schemeClr>
                    </a:solidFill>
                  </a:defRPr>
                </a:pPr>
                <a:endParaRPr/>
              </a:p>
            </p:txBody>
          </p:sp>
          <p:sp>
            <p:nvSpPr>
              <p:cNvPr id="346" name="Económica-financiera"/>
              <p:cNvSpPr txBox="1"/>
              <p:nvPr/>
            </p:nvSpPr>
            <p:spPr>
              <a:xfrm>
                <a:off x="0" y="198291"/>
                <a:ext cx="955981" cy="482878"/>
              </a:xfrm>
              <a:prstGeom prst="rect">
                <a:avLst/>
              </a:prstGeom>
              <a:noFill/>
              <a:ln w="12700" cap="flat">
                <a:noFill/>
                <a:miter lim="400000"/>
              </a:ln>
              <a:effectLst/>
            </p:spPr>
            <p:txBody>
              <a:bodyPr wrap="square" lIns="20320" tIns="20320" rIns="20320" bIns="20320" numCol="1" anchor="ctr">
                <a:spAutoFit/>
              </a:bodyPr>
              <a:lstStyle>
                <a:lvl1pPr algn="ctr" defTabSz="711200">
                  <a:lnSpc>
                    <a:spcPct val="90000"/>
                  </a:lnSpc>
                  <a:spcBef>
                    <a:spcPts val="600"/>
                  </a:spcBef>
                  <a:defRPr sz="1600" b="1">
                    <a:solidFill>
                      <a:schemeClr val="accent5">
                        <a:lumOff val="44000"/>
                      </a:schemeClr>
                    </a:solidFill>
                  </a:defRPr>
                </a:lvl1pPr>
              </a:lstStyle>
              <a:p>
                <a:r>
                  <a:t>Económica-financiera</a:t>
                </a:r>
              </a:p>
            </p:txBody>
          </p:sp>
        </p:grpSp>
      </p:grpSp>
      <p:grpSp>
        <p:nvGrpSpPr>
          <p:cNvPr id="353" name="Grupo 25"/>
          <p:cNvGrpSpPr/>
          <p:nvPr/>
        </p:nvGrpSpPr>
        <p:grpSpPr>
          <a:xfrm>
            <a:off x="5253571" y="4838502"/>
            <a:ext cx="1630749" cy="1243745"/>
            <a:chOff x="0" y="0"/>
            <a:chExt cx="1630747" cy="1243744"/>
          </a:xfrm>
        </p:grpSpPr>
        <p:sp>
          <p:nvSpPr>
            <p:cNvPr id="349" name="Elipse 33"/>
            <p:cNvSpPr/>
            <p:nvPr/>
          </p:nvSpPr>
          <p:spPr>
            <a:xfrm>
              <a:off x="0" y="-1"/>
              <a:ext cx="1630748" cy="1243746"/>
            </a:xfrm>
            <a:prstGeom prst="ellipse">
              <a:avLst/>
            </a:prstGeom>
            <a:solidFill>
              <a:srgbClr val="E28C05"/>
            </a:solidFill>
            <a:ln w="12700" cap="flat">
              <a:noFill/>
              <a:miter lim="400000"/>
            </a:ln>
            <a:effectLst/>
          </p:spPr>
          <p:txBody>
            <a:bodyPr wrap="square" lIns="45719" tIns="45719" rIns="45719" bIns="45719" numCol="1" anchor="t">
              <a:noAutofit/>
            </a:bodyPr>
            <a:lstStyle/>
            <a:p>
              <a:endParaRPr/>
            </a:p>
          </p:txBody>
        </p:sp>
        <p:grpSp>
          <p:nvGrpSpPr>
            <p:cNvPr id="352" name="Elipse 16"/>
            <p:cNvGrpSpPr/>
            <p:nvPr/>
          </p:nvGrpSpPr>
          <p:grpSpPr>
            <a:xfrm>
              <a:off x="238816" y="182142"/>
              <a:ext cx="1153114" cy="879461"/>
              <a:chOff x="0" y="0"/>
              <a:chExt cx="1153113" cy="879459"/>
            </a:xfrm>
          </p:grpSpPr>
          <p:sp>
            <p:nvSpPr>
              <p:cNvPr id="350" name="Rectángulo"/>
              <p:cNvSpPr/>
              <p:nvPr/>
            </p:nvSpPr>
            <p:spPr>
              <a:xfrm>
                <a:off x="-1" y="0"/>
                <a:ext cx="1153115" cy="879460"/>
              </a:xfrm>
              <a:prstGeom prst="rect">
                <a:avLst/>
              </a:prstGeom>
              <a:solidFill>
                <a:srgbClr val="E28C05"/>
              </a:solidFill>
              <a:ln w="12700" cap="flat">
                <a:noFill/>
                <a:miter lim="400000"/>
              </a:ln>
              <a:effectLst/>
            </p:spPr>
            <p:txBody>
              <a:bodyPr wrap="square" lIns="45719" tIns="45719" rIns="45719" bIns="45719" numCol="1" anchor="ctr">
                <a:noAutofit/>
              </a:bodyPr>
              <a:lstStyle/>
              <a:p>
                <a:pPr algn="ctr" defTabSz="666750">
                  <a:lnSpc>
                    <a:spcPct val="90000"/>
                  </a:lnSpc>
                  <a:spcBef>
                    <a:spcPts val="700"/>
                  </a:spcBef>
                  <a:defRPr>
                    <a:solidFill>
                      <a:schemeClr val="accent5">
                        <a:lumOff val="44000"/>
                      </a:schemeClr>
                    </a:solidFill>
                  </a:defRPr>
                </a:pPr>
                <a:endParaRPr/>
              </a:p>
            </p:txBody>
          </p:sp>
          <p:sp>
            <p:nvSpPr>
              <p:cNvPr id="351" name="Organizativa"/>
              <p:cNvSpPr txBox="1"/>
              <p:nvPr/>
            </p:nvSpPr>
            <p:spPr>
              <a:xfrm>
                <a:off x="-1" y="327401"/>
                <a:ext cx="1153115" cy="224658"/>
              </a:xfrm>
              <a:prstGeom prst="rect">
                <a:avLst/>
              </a:prstGeom>
              <a:noFill/>
              <a:ln w="12700" cap="flat">
                <a:noFill/>
                <a:miter lim="400000"/>
              </a:ln>
              <a:effectLst/>
            </p:spPr>
            <p:txBody>
              <a:bodyPr wrap="square" lIns="19050" tIns="19050" rIns="19050" bIns="19050" numCol="1" anchor="ctr">
                <a:spAutoFit/>
              </a:bodyPr>
              <a:lstStyle/>
              <a:p>
                <a:pPr algn="ctr" defTabSz="666750">
                  <a:lnSpc>
                    <a:spcPct val="90000"/>
                  </a:lnSpc>
                  <a:spcBef>
                    <a:spcPts val="600"/>
                  </a:spcBef>
                  <a:defRPr sz="1500" b="1">
                    <a:solidFill>
                      <a:schemeClr val="accent5">
                        <a:lumOff val="44000"/>
                      </a:schemeClr>
                    </a:solidFill>
                  </a:defRPr>
                </a:pPr>
                <a:r>
                  <a:t>Organizativa</a:t>
                </a:r>
                <a:r>
                  <a:rPr b="0"/>
                  <a:t> </a:t>
                </a:r>
              </a:p>
            </p:txBody>
          </p:sp>
        </p:grpSp>
      </p:grpSp>
      <p:grpSp>
        <p:nvGrpSpPr>
          <p:cNvPr id="358" name="Grupo 27"/>
          <p:cNvGrpSpPr/>
          <p:nvPr/>
        </p:nvGrpSpPr>
        <p:grpSpPr>
          <a:xfrm>
            <a:off x="3770428" y="3869803"/>
            <a:ext cx="1243745" cy="1243745"/>
            <a:chOff x="0" y="0"/>
            <a:chExt cx="1243744" cy="1243744"/>
          </a:xfrm>
        </p:grpSpPr>
        <p:sp>
          <p:nvSpPr>
            <p:cNvPr id="354" name="Elipse 31"/>
            <p:cNvSpPr/>
            <p:nvPr/>
          </p:nvSpPr>
          <p:spPr>
            <a:xfrm>
              <a:off x="-1" y="-1"/>
              <a:ext cx="1243746" cy="1243746"/>
            </a:xfrm>
            <a:prstGeom prst="ellipse">
              <a:avLst/>
            </a:prstGeom>
            <a:solidFill>
              <a:srgbClr val="00386B"/>
            </a:solidFill>
            <a:ln w="12700" cap="flat">
              <a:noFill/>
              <a:miter lim="400000"/>
            </a:ln>
            <a:effectLst/>
          </p:spPr>
          <p:txBody>
            <a:bodyPr wrap="square" lIns="45719" tIns="45719" rIns="45719" bIns="45719" numCol="1" anchor="t">
              <a:noAutofit/>
            </a:bodyPr>
            <a:lstStyle/>
            <a:p>
              <a:endParaRPr/>
            </a:p>
          </p:txBody>
        </p:sp>
        <p:grpSp>
          <p:nvGrpSpPr>
            <p:cNvPr id="357" name="Elipse 18"/>
            <p:cNvGrpSpPr/>
            <p:nvPr/>
          </p:nvGrpSpPr>
          <p:grpSpPr>
            <a:xfrm>
              <a:off x="182142" y="182142"/>
              <a:ext cx="879461" cy="879461"/>
              <a:chOff x="0" y="0"/>
              <a:chExt cx="879459" cy="879459"/>
            </a:xfrm>
          </p:grpSpPr>
          <p:sp>
            <p:nvSpPr>
              <p:cNvPr id="355" name="Cuadrado"/>
              <p:cNvSpPr/>
              <p:nvPr/>
            </p:nvSpPr>
            <p:spPr>
              <a:xfrm>
                <a:off x="0" y="0"/>
                <a:ext cx="879460" cy="879460"/>
              </a:xfrm>
              <a:prstGeom prst="rect">
                <a:avLst/>
              </a:prstGeom>
              <a:solidFill>
                <a:srgbClr val="00386B"/>
              </a:solidFill>
              <a:ln w="12700" cap="flat">
                <a:noFill/>
                <a:miter lim="400000"/>
              </a:ln>
              <a:effectLst/>
            </p:spPr>
            <p:txBody>
              <a:bodyPr wrap="square" lIns="45719" tIns="45719" rIns="45719" bIns="45719" numCol="1" anchor="ctr">
                <a:noAutofit/>
              </a:bodyPr>
              <a:lstStyle/>
              <a:p>
                <a:pPr algn="ctr" defTabSz="622300">
                  <a:lnSpc>
                    <a:spcPct val="90000"/>
                  </a:lnSpc>
                  <a:spcBef>
                    <a:spcPts val="700"/>
                  </a:spcBef>
                  <a:defRPr>
                    <a:solidFill>
                      <a:schemeClr val="accent5">
                        <a:lumOff val="44000"/>
                      </a:schemeClr>
                    </a:solidFill>
                  </a:defRPr>
                </a:pPr>
                <a:endParaRPr/>
              </a:p>
            </p:txBody>
          </p:sp>
          <p:sp>
            <p:nvSpPr>
              <p:cNvPr id="356" name="Producción / Servicios"/>
              <p:cNvSpPr txBox="1"/>
              <p:nvPr/>
            </p:nvSpPr>
            <p:spPr>
              <a:xfrm>
                <a:off x="0" y="222438"/>
                <a:ext cx="879460" cy="434584"/>
              </a:xfrm>
              <a:prstGeom prst="rect">
                <a:avLst/>
              </a:prstGeom>
              <a:noFill/>
              <a:ln w="12700" cap="flat">
                <a:noFill/>
                <a:miter lim="400000"/>
              </a:ln>
              <a:effectLst/>
            </p:spPr>
            <p:txBody>
              <a:bodyPr wrap="square" lIns="17779" tIns="17779" rIns="17779" bIns="17779" numCol="1" anchor="ctr">
                <a:spAutoFit/>
              </a:bodyPr>
              <a:lstStyle>
                <a:lvl1pPr algn="ctr" defTabSz="622300">
                  <a:lnSpc>
                    <a:spcPct val="90000"/>
                  </a:lnSpc>
                  <a:spcBef>
                    <a:spcPts val="500"/>
                  </a:spcBef>
                  <a:defRPr sz="1400" b="1">
                    <a:solidFill>
                      <a:schemeClr val="accent5">
                        <a:lumOff val="44000"/>
                      </a:schemeClr>
                    </a:solidFill>
                  </a:defRPr>
                </a:lvl1pPr>
              </a:lstStyle>
              <a:p>
                <a:r>
                  <a:t>Producción / Servicios</a:t>
                </a:r>
              </a:p>
            </p:txBody>
          </p:sp>
        </p:grpSp>
      </p:grpSp>
      <p:grpSp>
        <p:nvGrpSpPr>
          <p:cNvPr id="363" name="Grupo 28"/>
          <p:cNvGrpSpPr/>
          <p:nvPr/>
        </p:nvGrpSpPr>
        <p:grpSpPr>
          <a:xfrm>
            <a:off x="3770428" y="1933779"/>
            <a:ext cx="1243745" cy="1243746"/>
            <a:chOff x="0" y="0"/>
            <a:chExt cx="1243744" cy="1243744"/>
          </a:xfrm>
        </p:grpSpPr>
        <p:sp>
          <p:nvSpPr>
            <p:cNvPr id="359" name="Elipse 29"/>
            <p:cNvSpPr/>
            <p:nvPr/>
          </p:nvSpPr>
          <p:spPr>
            <a:xfrm>
              <a:off x="-1" y="-1"/>
              <a:ext cx="1243746" cy="1243746"/>
            </a:xfrm>
            <a:prstGeom prst="ellipse">
              <a:avLst/>
            </a:prstGeom>
            <a:solidFill>
              <a:srgbClr val="BAC405"/>
            </a:solidFill>
            <a:ln w="12700" cap="flat">
              <a:noFill/>
              <a:miter lim="400000"/>
            </a:ln>
            <a:effectLst/>
          </p:spPr>
          <p:txBody>
            <a:bodyPr wrap="square" lIns="45719" tIns="45719" rIns="45719" bIns="45719" numCol="1" anchor="t">
              <a:noAutofit/>
            </a:bodyPr>
            <a:lstStyle/>
            <a:p>
              <a:endParaRPr/>
            </a:p>
          </p:txBody>
        </p:sp>
        <p:grpSp>
          <p:nvGrpSpPr>
            <p:cNvPr id="362" name="Elipse 20"/>
            <p:cNvGrpSpPr/>
            <p:nvPr/>
          </p:nvGrpSpPr>
          <p:grpSpPr>
            <a:xfrm>
              <a:off x="182142" y="182142"/>
              <a:ext cx="879461" cy="879461"/>
              <a:chOff x="0" y="0"/>
              <a:chExt cx="879459" cy="879459"/>
            </a:xfrm>
          </p:grpSpPr>
          <p:sp>
            <p:nvSpPr>
              <p:cNvPr id="360" name="Cuadrado"/>
              <p:cNvSpPr/>
              <p:nvPr/>
            </p:nvSpPr>
            <p:spPr>
              <a:xfrm>
                <a:off x="0" y="0"/>
                <a:ext cx="879460" cy="879460"/>
              </a:xfrm>
              <a:prstGeom prst="rect">
                <a:avLst/>
              </a:prstGeom>
              <a:solidFill>
                <a:srgbClr val="BAC405"/>
              </a:solidFill>
              <a:ln w="12700" cap="flat">
                <a:noFill/>
                <a:miter lim="400000"/>
              </a:ln>
              <a:effectLst/>
            </p:spPr>
            <p:txBody>
              <a:bodyPr wrap="square" lIns="45719" tIns="45719" rIns="45719" bIns="45719" numCol="1" anchor="ctr">
                <a:noAutofit/>
              </a:bodyPr>
              <a:lstStyle/>
              <a:p>
                <a:pPr algn="ctr" defTabSz="622300">
                  <a:lnSpc>
                    <a:spcPct val="90000"/>
                  </a:lnSpc>
                  <a:spcBef>
                    <a:spcPts val="700"/>
                  </a:spcBef>
                  <a:defRPr>
                    <a:solidFill>
                      <a:schemeClr val="accent5">
                        <a:lumOff val="44000"/>
                      </a:schemeClr>
                    </a:solidFill>
                  </a:defRPr>
                </a:pPr>
                <a:endParaRPr/>
              </a:p>
            </p:txBody>
          </p:sp>
          <p:sp>
            <p:nvSpPr>
              <p:cNvPr id="361" name="Estrategia"/>
              <p:cNvSpPr txBox="1"/>
              <p:nvPr/>
            </p:nvSpPr>
            <p:spPr>
              <a:xfrm>
                <a:off x="0" y="327270"/>
                <a:ext cx="879460" cy="224920"/>
              </a:xfrm>
              <a:prstGeom prst="rect">
                <a:avLst/>
              </a:prstGeom>
              <a:noFill/>
              <a:ln w="12700" cap="flat">
                <a:noFill/>
                <a:miter lim="400000"/>
              </a:ln>
              <a:effectLst/>
            </p:spPr>
            <p:txBody>
              <a:bodyPr wrap="square" lIns="17779" tIns="17779" rIns="17779" bIns="17779" numCol="1" anchor="ctr">
                <a:spAutoFit/>
              </a:bodyPr>
              <a:lstStyle>
                <a:lvl1pPr algn="ctr" defTabSz="622300">
                  <a:lnSpc>
                    <a:spcPct val="90000"/>
                  </a:lnSpc>
                  <a:spcBef>
                    <a:spcPts val="500"/>
                  </a:spcBef>
                  <a:defRPr sz="1400" b="1">
                    <a:solidFill>
                      <a:schemeClr val="accent5">
                        <a:lumOff val="44000"/>
                      </a:schemeClr>
                    </a:solidFill>
                  </a:defRPr>
                </a:lvl1pPr>
              </a:lstStyle>
              <a:p>
                <a:r>
                  <a:t>Estrategia</a:t>
                </a:r>
              </a:p>
            </p:txBody>
          </p:sp>
        </p:gr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 name="Grupo 48"/>
          <p:cNvGrpSpPr/>
          <p:nvPr/>
        </p:nvGrpSpPr>
        <p:grpSpPr>
          <a:xfrm>
            <a:off x="-1" y="-1"/>
            <a:ext cx="3858895" cy="323140"/>
            <a:chOff x="0" y="0"/>
            <a:chExt cx="3858893" cy="323138"/>
          </a:xfrm>
        </p:grpSpPr>
        <p:sp>
          <p:nvSpPr>
            <p:cNvPr id="383"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384"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385"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387" name="CuadroTexto 7"/>
          <p:cNvSpPr txBox="1"/>
          <p:nvPr/>
        </p:nvSpPr>
        <p:spPr>
          <a:xfrm>
            <a:off x="524875" y="772146"/>
            <a:ext cx="8999143" cy="437665"/>
          </a:xfrm>
          <a:prstGeom prst="rect">
            <a:avLst/>
          </a:prstGeom>
          <a:ln w="12700">
            <a:miter lim="400000"/>
          </a:ln>
        </p:spPr>
        <p:txBody>
          <a:bodyPr lIns="45719" rIns="45719">
            <a:spAutoFit/>
          </a:bodyPr>
          <a:lstStyle>
            <a:lvl1pPr>
              <a:defRPr sz="2600" b="1">
                <a:solidFill>
                  <a:srgbClr val="00386B"/>
                </a:solidFill>
              </a:defRPr>
            </a:lvl1pPr>
          </a:lstStyle>
          <a:p>
            <a:r>
              <a:t>Mentoring process</a:t>
            </a:r>
          </a:p>
        </p:txBody>
      </p:sp>
      <p:pic>
        <p:nvPicPr>
          <p:cNvPr id="388" name="Proceso de mentoring.png" descr="Proceso de mentoring.png"/>
          <p:cNvPicPr>
            <a:picLocks noChangeAspect="1"/>
          </p:cNvPicPr>
          <p:nvPr/>
        </p:nvPicPr>
        <p:blipFill>
          <a:blip r:embed="rId2"/>
          <a:stretch>
            <a:fillRect/>
          </a:stretch>
        </p:blipFill>
        <p:spPr>
          <a:xfrm>
            <a:off x="7802431" y="410687"/>
            <a:ext cx="3647143" cy="6413447"/>
          </a:xfrm>
          <a:prstGeom prst="rect">
            <a:avLst/>
          </a:prstGeom>
          <a:ln w="12700">
            <a:miter lim="400000"/>
            <a:headEnd/>
            <a:tailEnd/>
          </a:ln>
        </p:spPr>
      </p:pic>
      <p:graphicFrame>
        <p:nvGraphicFramePr>
          <p:cNvPr id="389" name="Tabla 7"/>
          <p:cNvGraphicFramePr/>
          <p:nvPr/>
        </p:nvGraphicFramePr>
        <p:xfrm>
          <a:off x="982133" y="1658817"/>
          <a:ext cx="6007511" cy="4051657"/>
        </p:xfrm>
        <a:graphic>
          <a:graphicData uri="http://schemas.openxmlformats.org/drawingml/2006/table">
            <a:tbl>
              <a:tblPr firstRow="1" bandRow="1">
                <a:tableStyleId>{4C3C2611-4C71-4FC5-86AE-919BDF0F9419}</a:tableStyleId>
              </a:tblPr>
              <a:tblGrid>
                <a:gridCol w="3071049">
                  <a:extLst>
                    <a:ext uri="{9D8B030D-6E8A-4147-A177-3AD203B41FA5}">
                      <a16:colId xmlns="" xmlns:a16="http://schemas.microsoft.com/office/drawing/2014/main" val="20000"/>
                    </a:ext>
                  </a:extLst>
                </a:gridCol>
                <a:gridCol w="2936461">
                  <a:extLst>
                    <a:ext uri="{9D8B030D-6E8A-4147-A177-3AD203B41FA5}">
                      <a16:colId xmlns="" xmlns:a16="http://schemas.microsoft.com/office/drawing/2014/main" val="20001"/>
                    </a:ext>
                  </a:extLst>
                </a:gridCol>
              </a:tblGrid>
              <a:tr h="426398">
                <a:tc>
                  <a:txBody>
                    <a:bodyPr/>
                    <a:lstStyle/>
                    <a:p>
                      <a:pPr algn="l">
                        <a:defRPr sz="1800" b="0">
                          <a:solidFill>
                            <a:srgbClr val="000000"/>
                          </a:solidFill>
                        </a:defRPr>
                      </a:pPr>
                      <a:r>
                        <a:rPr sz="1500" b="1">
                          <a:solidFill>
                            <a:schemeClr val="accent5">
                              <a:lumOff val="44000"/>
                            </a:schemeClr>
                          </a:solidFill>
                        </a:rPr>
                        <a:t>YOUNG BUSINESS MENTORING</a:t>
                      </a:r>
                    </a:p>
                  </a:txBody>
                  <a:tcPr marL="42407" marR="42407" marT="42407" marB="42407" horzOverflow="overflow">
                    <a:solidFill>
                      <a:srgbClr val="009CA6"/>
                    </a:solidFill>
                  </a:tcPr>
                </a:tc>
                <a:tc>
                  <a:txBody>
                    <a:bodyPr/>
                    <a:lstStyle/>
                    <a:p>
                      <a:pPr algn="l">
                        <a:defRPr sz="1800" b="0">
                          <a:solidFill>
                            <a:srgbClr val="000000"/>
                          </a:solidFill>
                        </a:defRPr>
                      </a:pPr>
                      <a:r>
                        <a:rPr sz="1500" b="1">
                          <a:solidFill>
                            <a:schemeClr val="accent5">
                              <a:lumOff val="44000"/>
                            </a:schemeClr>
                          </a:solidFill>
                        </a:rPr>
                        <a:t>BUSINESS MENTORING
OF LONGER TRAVEL</a:t>
                      </a:r>
                    </a:p>
                  </a:txBody>
                  <a:tcPr marL="42407" marR="42407" marT="42407" marB="42407" horzOverflow="overflow">
                    <a:solidFill>
                      <a:srgbClr val="009CA6"/>
                    </a:solidFill>
                  </a:tcPr>
                </a:tc>
                <a:extLst>
                  <a:ext uri="{0D108BD9-81ED-4DB2-BD59-A6C34878D82A}">
                    <a16:rowId xmlns="" xmlns:a16="http://schemas.microsoft.com/office/drawing/2014/main" val="10000"/>
                  </a:ext>
                </a:extLst>
              </a:tr>
              <a:tr h="3625258">
                <a:tc>
                  <a:txBody>
                    <a:bodyPr/>
                    <a:lstStyle/>
                    <a:p>
                      <a:pPr algn="l">
                        <a:defRPr sz="1800"/>
                      </a:pPr>
                      <a:r>
                        <a:rPr sz="1500">
                          <a:solidFill>
                            <a:srgbClr val="002855"/>
                          </a:solidFill>
                        </a:rPr>
                        <a:t>Duration 1 year, extendable.
Minimum monthly frequency
Accompany in the first stage of the business.
Help face the challenges they face, based on joint reflection, promoting the development of their skills and fostering their personal and professional growth.
Monitoring and evaluation:
- Call between the 1st and 2nd month
- Follow-up questionnaire (quarterly)
- Follow-up meeting (6 months)
- Evaluation meeting
    + Final evaluation questionnaire</a:t>
                      </a:r>
                    </a:p>
                  </a:txBody>
                  <a:tcPr marL="42407" marR="42407" marT="42407" marB="42407" horzOverflow="overflow">
                    <a:solidFill>
                      <a:srgbClr val="D0DEEF"/>
                    </a:solidFill>
                  </a:tcPr>
                </a:tc>
                <a:tc>
                  <a:txBody>
                    <a:bodyPr/>
                    <a:lstStyle/>
                    <a:p>
                      <a:pPr algn="l">
                        <a:defRPr sz="1800"/>
                      </a:pPr>
                      <a:r>
                        <a:rPr sz="1500">
                          <a:solidFill>
                            <a:srgbClr val="002855"/>
                          </a:solidFill>
                        </a:rPr>
                        <a:t>Duration 6 months, extendable.
Biweekly recommended frequency
Help diagnose the business situation, identifying strengths, weaknesses, opportunities and threats.
Evaluate different alternatives for action, design an action plan and accompany the application of the action plan.
Monitoring and evaluation:
- Call between the 1st and 2nd month
- Follow-up in the middle of the process
- Evaluation meeting
    + Final evaluation questionnaire</a:t>
                      </a:r>
                    </a:p>
                  </a:txBody>
                  <a:tcPr marL="42407" marR="42407" marT="42407" marB="42407" horzOverflow="overflow">
                    <a:solidFill>
                      <a:srgbClr val="D0DEEF"/>
                    </a:solidFill>
                  </a:tcPr>
                </a:tc>
                <a:extLst>
                  <a:ext uri="{0D108BD9-81ED-4DB2-BD59-A6C34878D82A}">
                    <a16:rowId xmlns="" xmlns:a16="http://schemas.microsoft.com/office/drawing/2014/main" val="10001"/>
                  </a:ext>
                </a:extLst>
              </a:tr>
            </a:tbl>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 name="Grupo 6"/>
          <p:cNvGrpSpPr/>
          <p:nvPr/>
        </p:nvGrpSpPr>
        <p:grpSpPr>
          <a:xfrm>
            <a:off x="-1" y="-1"/>
            <a:ext cx="3858895" cy="334621"/>
            <a:chOff x="0" y="0"/>
            <a:chExt cx="3858893" cy="334619"/>
          </a:xfrm>
        </p:grpSpPr>
        <p:sp>
          <p:nvSpPr>
            <p:cNvPr id="391"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392"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393"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395"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Delivery partners’ mentoring capacity building process</a:t>
            </a:r>
          </a:p>
        </p:txBody>
      </p:sp>
      <p:pic>
        <p:nvPicPr>
          <p:cNvPr id="396"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graphicFrame>
        <p:nvGraphicFramePr>
          <p:cNvPr id="397" name="Taula 1"/>
          <p:cNvGraphicFramePr/>
          <p:nvPr/>
        </p:nvGraphicFramePr>
        <p:xfrm>
          <a:off x="222147" y="2333775"/>
          <a:ext cx="11998441" cy="3630172"/>
        </p:xfrm>
        <a:graphic>
          <a:graphicData uri="http://schemas.openxmlformats.org/drawingml/2006/table">
            <a:tbl>
              <a:tblPr firstRow="1" bandRow="1">
                <a:tableStyleId>{4C3C2611-4C71-4FC5-86AE-919BDF0F9419}</a:tableStyleId>
              </a:tblPr>
              <a:tblGrid>
                <a:gridCol w="2999610">
                  <a:extLst>
                    <a:ext uri="{9D8B030D-6E8A-4147-A177-3AD203B41FA5}">
                      <a16:colId xmlns="" xmlns:a16="http://schemas.microsoft.com/office/drawing/2014/main" val="20000"/>
                    </a:ext>
                  </a:extLst>
                </a:gridCol>
                <a:gridCol w="2999610">
                  <a:extLst>
                    <a:ext uri="{9D8B030D-6E8A-4147-A177-3AD203B41FA5}">
                      <a16:colId xmlns="" xmlns:a16="http://schemas.microsoft.com/office/drawing/2014/main" val="20001"/>
                    </a:ext>
                  </a:extLst>
                </a:gridCol>
                <a:gridCol w="2999610">
                  <a:extLst>
                    <a:ext uri="{9D8B030D-6E8A-4147-A177-3AD203B41FA5}">
                      <a16:colId xmlns="" xmlns:a16="http://schemas.microsoft.com/office/drawing/2014/main" val="20002"/>
                    </a:ext>
                  </a:extLst>
                </a:gridCol>
                <a:gridCol w="2999610">
                  <a:extLst>
                    <a:ext uri="{9D8B030D-6E8A-4147-A177-3AD203B41FA5}">
                      <a16:colId xmlns="" xmlns:a16="http://schemas.microsoft.com/office/drawing/2014/main" val="20003"/>
                    </a:ext>
                  </a:extLst>
                </a:gridCol>
              </a:tblGrid>
              <a:tr h="535443">
                <a:tc>
                  <a:txBody>
                    <a:bodyPr/>
                    <a:lstStyle/>
                    <a:p>
                      <a:pPr lvl="1" indent="0" algn="l">
                        <a:defRPr sz="2000" b="0"/>
                      </a:pPr>
                      <a:r>
                        <a:t>First workshop</a:t>
                      </a:r>
                    </a:p>
                  </a:txBody>
                  <a:tcPr marL="45720" marR="45720" horzOverflow="overflow">
                    <a:solidFill>
                      <a:srgbClr val="00386B"/>
                    </a:solidFill>
                  </a:tcPr>
                </a:tc>
                <a:tc>
                  <a:txBody>
                    <a:bodyPr/>
                    <a:lstStyle/>
                    <a:p>
                      <a:pPr lvl="2" indent="0" algn="l">
                        <a:defRPr sz="2000" b="0"/>
                      </a:pPr>
                      <a:r>
                        <a:t>Second workshop</a:t>
                      </a:r>
                    </a:p>
                  </a:txBody>
                  <a:tcPr marL="45720" marR="45720" horzOverflow="overflow">
                    <a:solidFill>
                      <a:srgbClr val="00386B"/>
                    </a:solidFill>
                  </a:tcPr>
                </a:tc>
                <a:tc>
                  <a:txBody>
                    <a:bodyPr/>
                    <a:lstStyle/>
                    <a:p>
                      <a:pPr lvl="2" indent="0" algn="l">
                        <a:defRPr sz="2000" b="0"/>
                      </a:pPr>
                      <a:r>
                        <a:t>Implementation support</a:t>
                      </a:r>
                    </a:p>
                  </a:txBody>
                  <a:tcPr marL="45720" marR="45720" horzOverflow="overflow">
                    <a:solidFill>
                      <a:srgbClr val="00386B"/>
                    </a:solidFill>
                  </a:tcPr>
                </a:tc>
                <a:tc>
                  <a:txBody>
                    <a:bodyPr/>
                    <a:lstStyle/>
                    <a:p>
                      <a:pPr lvl="1" indent="0" algn="just">
                        <a:defRPr sz="2000" b="0"/>
                      </a:pPr>
                      <a:r>
                        <a:t>MEL &amp; Network exchange</a:t>
                      </a:r>
                    </a:p>
                  </a:txBody>
                  <a:tcPr marL="45720" marR="45720" horzOverflow="overflow">
                    <a:solidFill>
                      <a:srgbClr val="00386B"/>
                    </a:solidFill>
                  </a:tcPr>
                </a:tc>
                <a:extLst>
                  <a:ext uri="{0D108BD9-81ED-4DB2-BD59-A6C34878D82A}">
                    <a16:rowId xmlns="" xmlns:a16="http://schemas.microsoft.com/office/drawing/2014/main" val="10000"/>
                  </a:ext>
                </a:extLst>
              </a:tr>
              <a:tr h="3094728">
                <a:tc>
                  <a:txBody>
                    <a:bodyPr/>
                    <a:lstStyle/>
                    <a:p>
                      <a:pPr lvl="1" indent="0" algn="l">
                        <a:defRPr sz="2000" b="1">
                          <a:solidFill>
                            <a:schemeClr val="accent5">
                              <a:lumOff val="44000"/>
                            </a:schemeClr>
                          </a:solidFill>
                        </a:defRPr>
                      </a:pPr>
                      <a:r>
                        <a:t>Two-days training:</a:t>
                      </a:r>
                    </a:p>
                    <a:p>
                      <a:pPr marL="342900" lvl="1" indent="-342900" algn="l">
                        <a:buClr>
                          <a:schemeClr val="accent5">
                            <a:lumOff val="44000"/>
                          </a:schemeClr>
                        </a:buClr>
                        <a:buSzPct val="100000"/>
                        <a:buChar char="-"/>
                        <a:defRPr sz="2000">
                          <a:solidFill>
                            <a:schemeClr val="accent5">
                              <a:lumOff val="44000"/>
                            </a:schemeClr>
                          </a:solidFill>
                        </a:defRPr>
                      </a:pPr>
                      <a:r>
                        <a:t>YBS network</a:t>
                      </a:r>
                    </a:p>
                    <a:p>
                      <a:pPr marL="342900" lvl="1" indent="-342900" algn="l">
                        <a:buClr>
                          <a:schemeClr val="accent5">
                            <a:lumOff val="44000"/>
                          </a:schemeClr>
                        </a:buClr>
                        <a:buSzPct val="100000"/>
                        <a:buChar char="-"/>
                        <a:defRPr sz="2000">
                          <a:solidFill>
                            <a:schemeClr val="accent5">
                              <a:lumOff val="44000"/>
                            </a:schemeClr>
                          </a:solidFill>
                        </a:defRPr>
                      </a:pPr>
                      <a:r>
                        <a:t>Introduction to the mentoring methodology and process (sharing the YBS mentoring manual: process flows, training material, evaluation…)</a:t>
                      </a:r>
                    </a:p>
                  </a:txBody>
                  <a:tcPr marL="45720" marR="45720" horzOverflow="overflow">
                    <a:solidFill>
                      <a:srgbClr val="009EA0"/>
                    </a:solidFill>
                  </a:tcPr>
                </a:tc>
                <a:tc>
                  <a:txBody>
                    <a:bodyPr/>
                    <a:lstStyle/>
                    <a:p>
                      <a:pPr lvl="1" indent="0" algn="l">
                        <a:defRPr sz="2000" b="1">
                          <a:solidFill>
                            <a:schemeClr val="accent5">
                              <a:lumOff val="44000"/>
                            </a:schemeClr>
                          </a:solidFill>
                        </a:defRPr>
                      </a:pPr>
                      <a:r>
                        <a:t>Two-days training:</a:t>
                      </a:r>
                    </a:p>
                    <a:p>
                      <a:pPr marL="342900" lvl="1" indent="-342900" algn="l">
                        <a:buClr>
                          <a:schemeClr val="accent5">
                            <a:lumOff val="44000"/>
                          </a:schemeClr>
                        </a:buClr>
                        <a:buSzPct val="100000"/>
                        <a:buChar char="-"/>
                        <a:tabLst>
                          <a:tab pos="355600" algn="l"/>
                        </a:tabLst>
                        <a:defRPr sz="2000">
                          <a:solidFill>
                            <a:schemeClr val="accent5">
                              <a:lumOff val="44000"/>
                            </a:schemeClr>
                          </a:solidFill>
                        </a:defRPr>
                      </a:pPr>
                      <a:r>
                        <a:t>Train the trainers (to deliver the mentor &amp; mentee trainings)</a:t>
                      </a:r>
                    </a:p>
                    <a:p>
                      <a:pPr marL="342900" lvl="1" indent="-342900" algn="l">
                        <a:buClr>
                          <a:schemeClr val="accent5">
                            <a:lumOff val="44000"/>
                          </a:schemeClr>
                        </a:buClr>
                        <a:buSzPct val="100000"/>
                        <a:buChar char="-"/>
                        <a:defRPr sz="2000">
                          <a:solidFill>
                            <a:schemeClr val="accent5">
                              <a:lumOff val="44000"/>
                            </a:schemeClr>
                          </a:solidFill>
                        </a:defRPr>
                      </a:pPr>
                      <a:r>
                        <a:t>OMS Training </a:t>
                      </a:r>
                    </a:p>
                    <a:p>
                      <a:pPr marL="342900" lvl="1" indent="-342900" algn="l">
                        <a:buClr>
                          <a:schemeClr val="accent5">
                            <a:lumOff val="44000"/>
                          </a:schemeClr>
                        </a:buClr>
                        <a:buSzPct val="100000"/>
                        <a:buChar char="-"/>
                        <a:defRPr sz="2000">
                          <a:solidFill>
                            <a:schemeClr val="accent5">
                              <a:lumOff val="44000"/>
                            </a:schemeClr>
                          </a:solidFill>
                        </a:defRPr>
                      </a:pPr>
                      <a:r>
                        <a:t>Matching exercise</a:t>
                      </a:r>
                    </a:p>
                    <a:p>
                      <a:pPr marL="342900" lvl="1" indent="-342900" algn="l">
                        <a:buClr>
                          <a:schemeClr val="accent5">
                            <a:lumOff val="44000"/>
                          </a:schemeClr>
                        </a:buClr>
                        <a:buSzPct val="100000"/>
                        <a:buChar char="-"/>
                        <a:defRPr sz="2000">
                          <a:solidFill>
                            <a:schemeClr val="accent5">
                              <a:lumOff val="44000"/>
                            </a:schemeClr>
                          </a:solidFill>
                        </a:defRPr>
                      </a:pPr>
                      <a:r>
                        <a:t>Implementation plan</a:t>
                      </a:r>
                    </a:p>
                    <a:p>
                      <a:pPr marL="342900" lvl="1" indent="-342900" algn="l">
                        <a:buClr>
                          <a:schemeClr val="accent5">
                            <a:lumOff val="44000"/>
                          </a:schemeClr>
                        </a:buClr>
                        <a:buSzPct val="100000"/>
                        <a:buChar char="-"/>
                        <a:defRPr sz="2000">
                          <a:solidFill>
                            <a:schemeClr val="accent5">
                              <a:lumOff val="44000"/>
                            </a:schemeClr>
                          </a:solidFill>
                        </a:defRPr>
                      </a:pPr>
                      <a:endParaRPr/>
                    </a:p>
                  </a:txBody>
                  <a:tcPr marL="45720" marR="45720" horzOverflow="overflow">
                    <a:solidFill>
                      <a:srgbClr val="009EA0"/>
                    </a:solidFill>
                  </a:tcPr>
                </a:tc>
                <a:tc>
                  <a:txBody>
                    <a:bodyPr/>
                    <a:lstStyle/>
                    <a:p>
                      <a:pPr lvl="1" indent="0" algn="just">
                        <a:defRPr sz="2000" b="1">
                          <a:solidFill>
                            <a:schemeClr val="accent5">
                              <a:lumOff val="44000"/>
                            </a:schemeClr>
                          </a:solidFill>
                        </a:defRPr>
                      </a:pPr>
                      <a:r>
                        <a:t>Mentoring coordinator support:</a:t>
                      </a:r>
                    </a:p>
                    <a:p>
                      <a:pPr marL="342900" lvl="1" indent="-342900" algn="l">
                        <a:buClr>
                          <a:schemeClr val="accent5">
                            <a:lumOff val="44000"/>
                          </a:schemeClr>
                        </a:buClr>
                        <a:buSzPct val="100000"/>
                        <a:buChar char="-"/>
                        <a:defRPr sz="2000">
                          <a:solidFill>
                            <a:schemeClr val="accent5">
                              <a:lumOff val="44000"/>
                            </a:schemeClr>
                          </a:solidFill>
                        </a:defRPr>
                      </a:pPr>
                      <a:r>
                        <a:t>Two days at the Delivery Partner offices to help in the first mentor &amp; mentee trainings</a:t>
                      </a:r>
                    </a:p>
                    <a:p>
                      <a:pPr marL="342900" lvl="1" indent="-342900" algn="l">
                        <a:buClr>
                          <a:schemeClr val="accent5">
                            <a:lumOff val="44000"/>
                          </a:schemeClr>
                        </a:buClr>
                        <a:buSzPct val="100000"/>
                        <a:buChar char="-"/>
                        <a:defRPr sz="2000">
                          <a:solidFill>
                            <a:schemeClr val="accent5">
                              <a:lumOff val="44000"/>
                            </a:schemeClr>
                          </a:solidFill>
                        </a:defRPr>
                      </a:pPr>
                      <a:r>
                        <a:t>Monthly calls between the Mentoring coordinator and the Delivery Partner’s Mentoring manager</a:t>
                      </a:r>
                    </a:p>
                  </a:txBody>
                  <a:tcPr marL="45720" marR="45720" horzOverflow="overflow">
                    <a:solidFill>
                      <a:srgbClr val="009EA0"/>
                    </a:solidFill>
                  </a:tcPr>
                </a:tc>
                <a:tc>
                  <a:txBody>
                    <a:bodyPr/>
                    <a:lstStyle/>
                    <a:p>
                      <a:pPr lvl="1" indent="0" algn="l">
                        <a:defRPr sz="2000" b="1">
                          <a:solidFill>
                            <a:schemeClr val="accent5">
                              <a:lumOff val="44000"/>
                            </a:schemeClr>
                          </a:solidFill>
                        </a:defRPr>
                      </a:pPr>
                      <a:r>
                        <a:t>Monitoring and evaluation support</a:t>
                      </a:r>
                    </a:p>
                    <a:p>
                      <a:pPr lvl="1" indent="0" algn="l">
                        <a:defRPr sz="2000" b="1">
                          <a:solidFill>
                            <a:schemeClr val="accent5">
                              <a:lumOff val="44000"/>
                            </a:schemeClr>
                          </a:solidFill>
                        </a:defRPr>
                      </a:pPr>
                      <a:endParaRPr/>
                    </a:p>
                    <a:p>
                      <a:pPr lvl="1" indent="0" algn="l">
                        <a:defRPr sz="2000" b="1">
                          <a:solidFill>
                            <a:schemeClr val="accent5">
                              <a:lumOff val="44000"/>
                            </a:schemeClr>
                          </a:solidFill>
                        </a:defRPr>
                      </a:pPr>
                      <a:r>
                        <a:t>Learning opportunities:</a:t>
                      </a:r>
                    </a:p>
                    <a:p>
                      <a:pPr marL="342900" lvl="1" indent="-342900" algn="l">
                        <a:buClr>
                          <a:schemeClr val="accent5">
                            <a:lumOff val="44000"/>
                          </a:schemeClr>
                        </a:buClr>
                        <a:buSzPct val="100000"/>
                        <a:buChar char="-"/>
                        <a:defRPr sz="2000">
                          <a:solidFill>
                            <a:schemeClr val="accent5">
                              <a:lumOff val="44000"/>
                            </a:schemeClr>
                          </a:solidFill>
                        </a:defRPr>
                      </a:pPr>
                      <a:r>
                        <a:t>Quarterly calls </a:t>
                      </a:r>
                    </a:p>
                    <a:p>
                      <a:pPr marL="342900" lvl="1" indent="-342900" algn="l">
                        <a:buClr>
                          <a:schemeClr val="accent5">
                            <a:lumOff val="44000"/>
                          </a:schemeClr>
                        </a:buClr>
                        <a:buSzPct val="100000"/>
                        <a:buChar char="-"/>
                        <a:defRPr sz="2000">
                          <a:solidFill>
                            <a:schemeClr val="accent5">
                              <a:lumOff val="44000"/>
                            </a:schemeClr>
                          </a:solidFill>
                        </a:defRPr>
                      </a:pPr>
                      <a:r>
                        <a:t>YBS Annual event</a:t>
                      </a:r>
                    </a:p>
                    <a:p>
                      <a:pPr marL="342900" lvl="1" indent="-342900" algn="l">
                        <a:buClr>
                          <a:schemeClr val="accent5">
                            <a:lumOff val="44000"/>
                          </a:schemeClr>
                        </a:buClr>
                        <a:buSzPct val="100000"/>
                        <a:buChar char="-"/>
                        <a:defRPr sz="2000">
                          <a:solidFill>
                            <a:schemeClr val="accent5">
                              <a:lumOff val="44000"/>
                            </a:schemeClr>
                          </a:solidFill>
                        </a:defRPr>
                      </a:pPr>
                      <a:r>
                        <a:t>Mentoring managers meeting</a:t>
                      </a:r>
                    </a:p>
                  </a:txBody>
                  <a:tcPr marL="45720" marR="45720" horzOverflow="overflow">
                    <a:solidFill>
                      <a:srgbClr val="009EA0"/>
                    </a:solidFill>
                  </a:tcPr>
                </a:tc>
                <a:extLst>
                  <a:ext uri="{0D108BD9-81ED-4DB2-BD59-A6C34878D82A}">
                    <a16:rowId xmlns="" xmlns:a16="http://schemas.microsoft.com/office/drawing/2014/main" val="10001"/>
                  </a:ext>
                </a:extLst>
              </a:tr>
            </a:tbl>
          </a:graphicData>
        </a:graphic>
      </p:graphicFrame>
      <p:grpSp>
        <p:nvGrpSpPr>
          <p:cNvPr id="400" name="AutoShape 9"/>
          <p:cNvGrpSpPr/>
          <p:nvPr/>
        </p:nvGrpSpPr>
        <p:grpSpPr>
          <a:xfrm>
            <a:off x="222147" y="1545737"/>
            <a:ext cx="6128745" cy="578152"/>
            <a:chOff x="0" y="0"/>
            <a:chExt cx="6128744" cy="578150"/>
          </a:xfrm>
        </p:grpSpPr>
        <p:sp>
          <p:nvSpPr>
            <p:cNvPr id="398" name="Chevron"/>
            <p:cNvSpPr/>
            <p:nvPr/>
          </p:nvSpPr>
          <p:spPr>
            <a:xfrm>
              <a:off x="0" y="0"/>
              <a:ext cx="6128745" cy="578151"/>
            </a:xfrm>
            <a:prstGeom prst="chevron">
              <a:avLst>
                <a:gd name="adj" fmla="val 17978"/>
              </a:avLst>
            </a:prstGeom>
            <a:solidFill>
              <a:srgbClr val="ED9C33"/>
            </a:solidFill>
            <a:ln w="12700" cap="flat">
              <a:noFill/>
              <a:miter lim="400000"/>
            </a:ln>
            <a:effectLst/>
          </p:spPr>
          <p:txBody>
            <a:bodyPr wrap="square" lIns="45719" tIns="45719" rIns="45719" bIns="45719" numCol="1" anchor="ctr">
              <a:noAutofit/>
            </a:bodyPr>
            <a:lstStyle/>
            <a:p>
              <a:pPr indent="541020" algn="ctr">
                <a:defRPr>
                  <a:latin typeface="Arial" panose="020B0604020202020204"/>
                  <a:ea typeface="Arial" panose="020B0604020202020204"/>
                  <a:cs typeface="Arial" panose="020B0604020202020204"/>
                  <a:sym typeface="Arial" panose="020B0604020202020204"/>
                </a:defRPr>
              </a:pPr>
              <a:endParaRPr/>
            </a:p>
          </p:txBody>
        </p:sp>
        <p:sp>
          <p:nvSpPr>
            <p:cNvPr id="399" name="Training"/>
            <p:cNvSpPr txBox="1"/>
            <p:nvPr/>
          </p:nvSpPr>
          <p:spPr>
            <a:xfrm>
              <a:off x="2363349" y="122531"/>
              <a:ext cx="1402046" cy="333089"/>
            </a:xfrm>
            <a:prstGeom prst="rect">
              <a:avLst/>
            </a:prstGeom>
            <a:noFill/>
            <a:ln w="12700" cap="flat">
              <a:noFill/>
              <a:miter lim="400000"/>
            </a:ln>
            <a:effectLst/>
          </p:spPr>
          <p:txBody>
            <a:bodyPr wrap="none" lIns="45719" tIns="45719" rIns="45719" bIns="45719" numCol="1" anchor="ctr">
              <a:spAutoFit/>
            </a:bodyPr>
            <a:lstStyle>
              <a:lvl1pPr indent="541020" algn="ctr">
                <a:defRPr b="1">
                  <a:solidFill>
                    <a:srgbClr val="00386B"/>
                  </a:solidFill>
                </a:defRPr>
              </a:lvl1pPr>
            </a:lstStyle>
            <a:p>
              <a:r>
                <a:t>Training</a:t>
              </a:r>
            </a:p>
          </p:txBody>
        </p:sp>
      </p:grpSp>
      <p:grpSp>
        <p:nvGrpSpPr>
          <p:cNvPr id="403" name="AutoShape 9"/>
          <p:cNvGrpSpPr/>
          <p:nvPr/>
        </p:nvGrpSpPr>
        <p:grpSpPr>
          <a:xfrm>
            <a:off x="6214533" y="1545737"/>
            <a:ext cx="6000825" cy="578152"/>
            <a:chOff x="0" y="0"/>
            <a:chExt cx="6000824" cy="578150"/>
          </a:xfrm>
        </p:grpSpPr>
        <p:sp>
          <p:nvSpPr>
            <p:cNvPr id="401" name="Chevron"/>
            <p:cNvSpPr/>
            <p:nvPr/>
          </p:nvSpPr>
          <p:spPr>
            <a:xfrm>
              <a:off x="0" y="0"/>
              <a:ext cx="6000825" cy="578151"/>
            </a:xfrm>
            <a:prstGeom prst="chevron">
              <a:avLst>
                <a:gd name="adj" fmla="val 17978"/>
              </a:avLst>
            </a:prstGeom>
            <a:solidFill>
              <a:srgbClr val="BAC405"/>
            </a:solidFill>
            <a:ln w="12700" cap="flat">
              <a:noFill/>
              <a:miter lim="400000"/>
            </a:ln>
            <a:effectLst/>
          </p:spPr>
          <p:txBody>
            <a:bodyPr wrap="square" lIns="45719" tIns="45719" rIns="45719" bIns="45719" numCol="1" anchor="ctr">
              <a:noAutofit/>
            </a:bodyPr>
            <a:lstStyle/>
            <a:p>
              <a:pPr indent="180975" algn="ctr">
                <a:defRPr>
                  <a:latin typeface="Arial" panose="020B0604020202020204"/>
                  <a:ea typeface="Arial" panose="020B0604020202020204"/>
                  <a:cs typeface="Arial" panose="020B0604020202020204"/>
                  <a:sym typeface="Arial" panose="020B0604020202020204"/>
                </a:defRPr>
              </a:pPr>
              <a:endParaRPr/>
            </a:p>
          </p:txBody>
        </p:sp>
        <p:sp>
          <p:nvSpPr>
            <p:cNvPr id="402" name="On-going support"/>
            <p:cNvSpPr txBox="1"/>
            <p:nvPr/>
          </p:nvSpPr>
          <p:spPr>
            <a:xfrm>
              <a:off x="2028956" y="122531"/>
              <a:ext cx="1942912" cy="333089"/>
            </a:xfrm>
            <a:prstGeom prst="rect">
              <a:avLst/>
            </a:prstGeom>
            <a:noFill/>
            <a:ln w="12700" cap="flat">
              <a:noFill/>
              <a:miter lim="400000"/>
            </a:ln>
            <a:effectLst/>
          </p:spPr>
          <p:txBody>
            <a:bodyPr wrap="none" lIns="45719" tIns="45719" rIns="45719" bIns="45719" numCol="1" anchor="ctr">
              <a:spAutoFit/>
            </a:bodyPr>
            <a:lstStyle>
              <a:lvl1pPr indent="180975" algn="ctr">
                <a:defRPr b="1">
                  <a:solidFill>
                    <a:srgbClr val="00386B"/>
                  </a:solidFill>
                </a:defRPr>
              </a:lvl1pPr>
            </a:lstStyle>
            <a:p>
              <a:r>
                <a:t>On-going support</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object 3" descr="object 3"/>
          <p:cNvPicPr>
            <a:picLocks noChangeAspect="1"/>
          </p:cNvPicPr>
          <p:nvPr/>
        </p:nvPicPr>
        <p:blipFill>
          <a:blip r:embed="rId2"/>
          <a:stretch>
            <a:fillRect/>
          </a:stretch>
        </p:blipFill>
        <p:spPr>
          <a:xfrm>
            <a:off x="6014301" y="0"/>
            <a:ext cx="6177699" cy="6858000"/>
          </a:xfrm>
          <a:prstGeom prst="rect">
            <a:avLst/>
          </a:prstGeom>
          <a:ln w="12700">
            <a:miter lim="400000"/>
            <a:headEnd/>
            <a:tailEnd/>
          </a:ln>
        </p:spPr>
      </p:pic>
      <p:sp>
        <p:nvSpPr>
          <p:cNvPr id="105" name="CuadroTexto 7"/>
          <p:cNvSpPr txBox="1"/>
          <p:nvPr/>
        </p:nvSpPr>
        <p:spPr>
          <a:xfrm>
            <a:off x="345388" y="974923"/>
            <a:ext cx="8999151" cy="437660"/>
          </a:xfrm>
          <a:prstGeom prst="rect">
            <a:avLst/>
          </a:prstGeom>
          <a:ln w="12700">
            <a:miter lim="400000"/>
          </a:ln>
        </p:spPr>
        <p:txBody>
          <a:bodyPr lIns="45718" tIns="45718" rIns="45718" bIns="45718">
            <a:spAutoFit/>
          </a:bodyPr>
          <a:lstStyle>
            <a:lvl1pPr>
              <a:defRPr sz="2600" b="1">
                <a:solidFill>
                  <a:srgbClr val="00386B"/>
                </a:solidFill>
              </a:defRPr>
            </a:lvl1pPr>
          </a:lstStyle>
          <a:p>
            <a:r>
              <a:t>Índice</a:t>
            </a:r>
          </a:p>
        </p:txBody>
      </p:sp>
      <p:grpSp>
        <p:nvGrpSpPr>
          <p:cNvPr id="109" name="Grupo 2"/>
          <p:cNvGrpSpPr/>
          <p:nvPr/>
        </p:nvGrpSpPr>
        <p:grpSpPr>
          <a:xfrm>
            <a:off x="-24" y="-68"/>
            <a:ext cx="3852657" cy="334633"/>
            <a:chOff x="-12" y="-34"/>
            <a:chExt cx="3852655" cy="334631"/>
          </a:xfrm>
        </p:grpSpPr>
        <p:sp>
          <p:nvSpPr>
            <p:cNvPr id="106" name="object 5"/>
            <p:cNvSpPr/>
            <p:nvPr/>
          </p:nvSpPr>
          <p:spPr>
            <a:xfrm>
              <a:off x="-13" y="-35"/>
              <a:ext cx="3185776" cy="334631"/>
            </a:xfrm>
            <a:prstGeom prst="rect">
              <a:avLst/>
            </a:prstGeom>
            <a:solidFill>
              <a:srgbClr val="C6D036"/>
            </a:solidFill>
            <a:ln w="12700" cap="flat">
              <a:noFill/>
              <a:miter lim="400000"/>
            </a:ln>
            <a:effectLst/>
          </p:spPr>
          <p:txBody>
            <a:bodyPr wrap="square" lIns="45718" tIns="45718" rIns="45718" bIns="45718" numCol="1" anchor="t">
              <a:noAutofit/>
            </a:bodyPr>
            <a:lstStyle/>
            <a:p>
              <a:endParaRPr/>
            </a:p>
          </p:txBody>
        </p:sp>
        <p:sp>
          <p:nvSpPr>
            <p:cNvPr id="107" name="object 6"/>
            <p:cNvSpPr/>
            <p:nvPr/>
          </p:nvSpPr>
          <p:spPr>
            <a:xfrm>
              <a:off x="3188960" y="3283"/>
              <a:ext cx="334625" cy="331315"/>
            </a:xfrm>
            <a:prstGeom prst="rect">
              <a:avLst/>
            </a:prstGeom>
            <a:solidFill>
              <a:srgbClr val="B1B470"/>
            </a:solidFill>
            <a:ln w="12700" cap="flat">
              <a:noFill/>
              <a:miter lim="400000"/>
            </a:ln>
            <a:effectLst/>
          </p:spPr>
          <p:txBody>
            <a:bodyPr wrap="square" lIns="45718" tIns="45718" rIns="45718" bIns="45718" numCol="1" anchor="t">
              <a:noAutofit/>
            </a:bodyPr>
            <a:lstStyle/>
            <a:p>
              <a:endParaRPr/>
            </a:p>
          </p:txBody>
        </p:sp>
        <p:sp>
          <p:nvSpPr>
            <p:cNvPr id="108" name="object 7"/>
            <p:cNvSpPr/>
            <p:nvPr/>
          </p:nvSpPr>
          <p:spPr>
            <a:xfrm>
              <a:off x="3518018" y="3283"/>
              <a:ext cx="334625" cy="331315"/>
            </a:xfrm>
            <a:prstGeom prst="rect">
              <a:avLst/>
            </a:prstGeom>
            <a:solidFill>
              <a:srgbClr val="C6D036">
                <a:alpha val="46998"/>
              </a:srgbClr>
            </a:solidFill>
            <a:ln w="12700" cap="flat">
              <a:noFill/>
              <a:miter lim="400000"/>
            </a:ln>
            <a:effectLst/>
          </p:spPr>
          <p:txBody>
            <a:bodyPr wrap="square" lIns="45718" tIns="45718" rIns="45718" bIns="45718" numCol="1" anchor="t">
              <a:noAutofit/>
            </a:bodyPr>
            <a:lstStyle/>
            <a:p>
              <a:endParaRPr/>
            </a:p>
          </p:txBody>
        </p:sp>
      </p:grpSp>
      <p:sp>
        <p:nvSpPr>
          <p:cNvPr id="110" name="CuadroTexto 9"/>
          <p:cNvSpPr txBox="1"/>
          <p:nvPr/>
        </p:nvSpPr>
        <p:spPr>
          <a:xfrm>
            <a:off x="329189" y="1335330"/>
            <a:ext cx="10264122" cy="3073439"/>
          </a:xfrm>
          <a:prstGeom prst="rect">
            <a:avLst/>
          </a:prstGeom>
          <a:ln w="12700">
            <a:miter lim="400000"/>
          </a:ln>
        </p:spPr>
        <p:txBody>
          <a:bodyPr lIns="45718" tIns="45718" rIns="45718" bIns="45718">
            <a:spAutoFit/>
          </a:bodyPr>
          <a:lstStyle/>
          <a:p>
            <a:pPr>
              <a:defRPr sz="2600">
                <a:solidFill>
                  <a:schemeClr val="accent1"/>
                </a:solidFill>
              </a:defRPr>
            </a:pPr>
            <a:endParaRPr/>
          </a:p>
          <a:p>
            <a:pPr algn="just">
              <a:lnSpc>
                <a:spcPct val="107000"/>
              </a:lnSpc>
              <a:defRPr sz="2600">
                <a:solidFill>
                  <a:srgbClr val="143767"/>
                </a:solidFill>
              </a:defRPr>
            </a:pPr>
            <a:r>
              <a:t>Youth Business Spain Session. </a:t>
            </a:r>
          </a:p>
          <a:p>
            <a:pPr algn="just">
              <a:lnSpc>
                <a:spcPct val="107000"/>
              </a:lnSpc>
              <a:defRPr sz="2600">
                <a:solidFill>
                  <a:srgbClr val="143767"/>
                </a:solidFill>
              </a:defRPr>
            </a:pPr>
            <a:endParaRPr/>
          </a:p>
          <a:p>
            <a:pPr marL="342900" indent="-342900" algn="just">
              <a:lnSpc>
                <a:spcPct val="107000"/>
              </a:lnSpc>
              <a:buSzPct val="100000"/>
              <a:buAutoNum type="arabicPeriod"/>
              <a:defRPr sz="2600">
                <a:solidFill>
                  <a:srgbClr val="143767"/>
                </a:solidFill>
              </a:defRPr>
            </a:pPr>
            <a:r>
              <a:t>Youth Business International Mentoring Methodology</a:t>
            </a:r>
          </a:p>
          <a:p>
            <a:pPr marL="342900" indent="-342900" algn="just">
              <a:lnSpc>
                <a:spcPct val="107000"/>
              </a:lnSpc>
              <a:buSzPct val="100000"/>
              <a:buAutoNum type="arabicPeriod"/>
              <a:defRPr sz="2600">
                <a:solidFill>
                  <a:srgbClr val="143767"/>
                </a:solidFill>
              </a:defRPr>
            </a:pPr>
            <a:r>
              <a:t>Impact Report of YBS Mentoring Program</a:t>
            </a:r>
          </a:p>
          <a:p>
            <a:pPr marL="342900" indent="-342900" algn="just">
              <a:lnSpc>
                <a:spcPct val="107000"/>
              </a:lnSpc>
              <a:buSzPct val="100000"/>
              <a:buAutoNum type="arabicPeriod"/>
              <a:defRPr sz="2600">
                <a:solidFill>
                  <a:srgbClr val="143767"/>
                </a:solidFill>
              </a:defRPr>
            </a:pPr>
            <a:r>
              <a:t>Gaztenpresa Experience in the Basque Country (Inma Ramos)</a:t>
            </a:r>
          </a:p>
          <a:p>
            <a:pPr marL="342900" indent="-342900" algn="just">
              <a:lnSpc>
                <a:spcPct val="107000"/>
              </a:lnSpc>
              <a:buSzPct val="100000"/>
              <a:buAutoNum type="arabicPeriod"/>
              <a:defRPr sz="2600">
                <a:solidFill>
                  <a:srgbClr val="143767"/>
                </a:solidFill>
              </a:defRPr>
            </a:pPr>
            <a:r>
              <a:t>Collaboration Opportunities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8" name="Grupo 2"/>
          <p:cNvGrpSpPr/>
          <p:nvPr/>
        </p:nvGrpSpPr>
        <p:grpSpPr>
          <a:xfrm>
            <a:off x="0" y="-1"/>
            <a:ext cx="3852646" cy="334622"/>
            <a:chOff x="0" y="0"/>
            <a:chExt cx="3852645" cy="334620"/>
          </a:xfrm>
        </p:grpSpPr>
        <p:sp>
          <p:nvSpPr>
            <p:cNvPr id="405"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406"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407"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409"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410"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Youth Business Spain cooperation model</a:t>
            </a:r>
          </a:p>
        </p:txBody>
      </p:sp>
      <p:sp>
        <p:nvSpPr>
          <p:cNvPr id="411" name="TextBox 11"/>
          <p:cNvSpPr txBox="1"/>
          <p:nvPr/>
        </p:nvSpPr>
        <p:spPr>
          <a:xfrm>
            <a:off x="417848" y="1550498"/>
            <a:ext cx="4881394" cy="2157830"/>
          </a:xfrm>
          <a:prstGeom prst="rect">
            <a:avLst/>
          </a:prstGeom>
          <a:solidFill>
            <a:srgbClr val="E98300"/>
          </a:solidFill>
          <a:ln>
            <a:solidFill>
              <a:srgbClr val="E98300"/>
            </a:solidFill>
            <a:miter/>
          </a:ln>
        </p:spPr>
        <p:txBody>
          <a:bodyPr tIns="91439" bIns="91439">
            <a:spAutoFit/>
          </a:bodyPr>
          <a:lstStyle/>
          <a:p>
            <a:pPr marL="3175" indent="82550" algn="just">
              <a:lnSpc>
                <a:spcPct val="150000"/>
              </a:lnSpc>
              <a:defRPr sz="2000" b="1">
                <a:solidFill>
                  <a:schemeClr val="accent5">
                    <a:lumOff val="44000"/>
                  </a:schemeClr>
                </a:solidFill>
              </a:defRPr>
            </a:pPr>
            <a:r>
              <a:t>Mentoring</a:t>
            </a:r>
            <a:r>
              <a:rPr b="0"/>
              <a:t> is a </a:t>
            </a:r>
            <a:r>
              <a:t>practical approach </a:t>
            </a:r>
            <a:r>
              <a:rPr b="0"/>
              <a:t>to help young entrepreneurs </a:t>
            </a:r>
            <a:r>
              <a:t>develop their abilities</a:t>
            </a:r>
            <a:r>
              <a:rPr b="0"/>
              <a:t> and insights as they start and grow their own businesses</a:t>
            </a:r>
          </a:p>
        </p:txBody>
      </p:sp>
      <p:sp>
        <p:nvSpPr>
          <p:cNvPr id="412" name="TextBox 11"/>
          <p:cNvSpPr txBox="1"/>
          <p:nvPr/>
        </p:nvSpPr>
        <p:spPr>
          <a:xfrm>
            <a:off x="927099" y="3365100"/>
            <a:ext cx="5285292" cy="3016172"/>
          </a:xfrm>
          <a:prstGeom prst="rect">
            <a:avLst/>
          </a:prstGeom>
          <a:solidFill>
            <a:srgbClr val="009AA6"/>
          </a:solidFill>
          <a:ln>
            <a:solidFill>
              <a:srgbClr val="009AA6"/>
            </a:solidFill>
            <a:miter/>
          </a:ln>
          <a:effectLst>
            <a:outerShdw blurRad="50800" dist="38100" dir="8100000" rotWithShape="0">
              <a:srgbClr val="000000">
                <a:alpha val="40000"/>
              </a:srgbClr>
            </a:outerShdw>
          </a:effectLst>
        </p:spPr>
        <p:txBody>
          <a:bodyPr tIns="91439" bIns="91439">
            <a:spAutoFit/>
          </a:bodyPr>
          <a:lstStyle/>
          <a:p>
            <a:pPr marL="3175" indent="82550" algn="just">
              <a:lnSpc>
                <a:spcPct val="150000"/>
              </a:lnSpc>
              <a:defRPr sz="2000">
                <a:solidFill>
                  <a:schemeClr val="accent5">
                    <a:lumOff val="44000"/>
                  </a:schemeClr>
                </a:solidFill>
              </a:defRPr>
            </a:pPr>
            <a:r>
              <a:t>Mentoring is based on creating a safe space in which mentors </a:t>
            </a:r>
            <a:r>
              <a:rPr b="1"/>
              <a:t>help the young entrepreneurs to identify and face the challenges of their business</a:t>
            </a:r>
            <a:r>
              <a:t> and, by analyzing the situation together, aims to encourage the development of their skills and facilitate personal and professional growth.</a:t>
            </a:r>
          </a:p>
        </p:txBody>
      </p:sp>
      <p:pic>
        <p:nvPicPr>
          <p:cNvPr id="413" name="Imatge 7" descr="Imatge 7"/>
          <p:cNvPicPr>
            <a:picLocks noChangeAspect="1"/>
          </p:cNvPicPr>
          <p:nvPr/>
        </p:nvPicPr>
        <p:blipFill>
          <a:blip r:embed="rId3"/>
          <a:srcRect t="8466" r="199" b="20329"/>
          <a:stretch>
            <a:fillRect/>
          </a:stretch>
        </p:blipFill>
        <p:spPr>
          <a:xfrm>
            <a:off x="6562739" y="3566402"/>
            <a:ext cx="4350348" cy="2327404"/>
          </a:xfrm>
          <a:prstGeom prst="rect">
            <a:avLst/>
          </a:prstGeom>
          <a:ln w="12700">
            <a:miter lim="400000"/>
            <a:headEnd/>
            <a:tailEnd/>
          </a:ln>
        </p:spPr>
      </p:pic>
      <p:pic>
        <p:nvPicPr>
          <p:cNvPr id="414" name="Imatge 4" descr="Imatge 4"/>
          <p:cNvPicPr>
            <a:picLocks noChangeAspect="1"/>
          </p:cNvPicPr>
          <p:nvPr/>
        </p:nvPicPr>
        <p:blipFill>
          <a:blip r:embed="rId4"/>
          <a:srcRect b="17447"/>
          <a:stretch>
            <a:fillRect/>
          </a:stretch>
        </p:blipFill>
        <p:spPr>
          <a:xfrm>
            <a:off x="6562739" y="1114035"/>
            <a:ext cx="4350349" cy="2691468"/>
          </a:xfrm>
          <a:prstGeom prst="rect">
            <a:avLst/>
          </a:prstGeom>
          <a:ln w="12700">
            <a:miter lim="400000"/>
            <a:headEnd/>
            <a:tailEnd/>
          </a:ln>
        </p:spPr>
      </p:pic>
      <p:pic>
        <p:nvPicPr>
          <p:cNvPr id="415" name="Imagen 20" descr="Imagen 20"/>
          <p:cNvPicPr>
            <a:picLocks noChangeAspect="1"/>
          </p:cNvPicPr>
          <p:nvPr/>
        </p:nvPicPr>
        <p:blipFill>
          <a:blip r:embed="rId5"/>
          <a:stretch>
            <a:fillRect/>
          </a:stretch>
        </p:blipFill>
        <p:spPr>
          <a:xfrm>
            <a:off x="9793758" y="6324960"/>
            <a:ext cx="2187577" cy="447301"/>
          </a:xfrm>
          <a:prstGeom prst="rect">
            <a:avLst/>
          </a:prstGeom>
          <a:ln w="12700">
            <a:miter lim="400000"/>
            <a:headEnd/>
            <a:tailEnd/>
          </a:ln>
        </p:spPr>
      </p:pic>
      <p:sp>
        <p:nvSpPr>
          <p:cNvPr id="416" name="TextBox 6"/>
          <p:cNvSpPr txBox="1"/>
          <p:nvPr/>
        </p:nvSpPr>
        <p:spPr>
          <a:xfrm>
            <a:off x="9839477" y="5996465"/>
            <a:ext cx="1265403" cy="225709"/>
          </a:xfrm>
          <a:prstGeom prst="rect">
            <a:avLst/>
          </a:prstGeom>
          <a:ln w="12700">
            <a:miter lim="400000"/>
          </a:ln>
        </p:spPr>
        <p:txBody>
          <a:bodyPr lIns="45719" rIns="45719">
            <a:spAutoFit/>
          </a:bodyPr>
          <a:lstStyle>
            <a:lvl1pPr>
              <a:defRPr sz="1100">
                <a:solidFill>
                  <a:srgbClr val="00386B"/>
                </a:solidFill>
              </a:defRPr>
            </a:lvl1pPr>
          </a:lstStyle>
          <a:p>
            <a:r>
              <a:t>Supported by:</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upo 48"/>
          <p:cNvGrpSpPr/>
          <p:nvPr/>
        </p:nvGrpSpPr>
        <p:grpSpPr>
          <a:xfrm>
            <a:off x="-1" y="-1"/>
            <a:ext cx="3858895" cy="323140"/>
            <a:chOff x="0" y="0"/>
            <a:chExt cx="3858893" cy="323138"/>
          </a:xfrm>
        </p:grpSpPr>
        <p:sp>
          <p:nvSpPr>
            <p:cNvPr id="418"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419"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420"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422" name="CuadroTexto 7"/>
          <p:cNvSpPr txBox="1"/>
          <p:nvPr/>
        </p:nvSpPr>
        <p:spPr>
          <a:xfrm>
            <a:off x="524875" y="772146"/>
            <a:ext cx="8999143" cy="437665"/>
          </a:xfrm>
          <a:prstGeom prst="rect">
            <a:avLst/>
          </a:prstGeom>
          <a:ln w="12700">
            <a:miter lim="400000"/>
          </a:ln>
        </p:spPr>
        <p:txBody>
          <a:bodyPr lIns="45719" rIns="45719">
            <a:spAutoFit/>
          </a:bodyPr>
          <a:lstStyle>
            <a:lvl1pPr>
              <a:defRPr sz="2600" b="1">
                <a:solidFill>
                  <a:srgbClr val="00386B"/>
                </a:solidFill>
              </a:defRPr>
            </a:lvl1pPr>
          </a:lstStyle>
          <a:p>
            <a:r>
              <a:t>The power of mentoring for young entrepreneurs</a:t>
            </a:r>
          </a:p>
        </p:txBody>
      </p:sp>
      <p:pic>
        <p:nvPicPr>
          <p:cNvPr id="423" name="Picture 2" descr="Picture 2"/>
          <p:cNvPicPr>
            <a:picLocks noChangeAspect="1"/>
          </p:cNvPicPr>
          <p:nvPr/>
        </p:nvPicPr>
        <p:blipFill>
          <a:blip r:embed="rId2"/>
          <a:stretch>
            <a:fillRect/>
          </a:stretch>
        </p:blipFill>
        <p:spPr>
          <a:xfrm>
            <a:off x="284493" y="1421786"/>
            <a:ext cx="6193580" cy="4645185"/>
          </a:xfrm>
          <a:prstGeom prst="rect">
            <a:avLst/>
          </a:prstGeom>
          <a:ln w="12700">
            <a:miter lim="400000"/>
            <a:headEnd/>
            <a:tailEnd/>
          </a:ln>
        </p:spPr>
      </p:pic>
      <p:sp>
        <p:nvSpPr>
          <p:cNvPr id="424" name="TextBox 11"/>
          <p:cNvSpPr txBox="1"/>
          <p:nvPr/>
        </p:nvSpPr>
        <p:spPr>
          <a:xfrm>
            <a:off x="7166727" y="2054757"/>
            <a:ext cx="4148137" cy="2587001"/>
          </a:xfrm>
          <a:prstGeom prst="rect">
            <a:avLst/>
          </a:prstGeom>
          <a:solidFill>
            <a:srgbClr val="E98300"/>
          </a:solidFill>
          <a:ln>
            <a:solidFill>
              <a:srgbClr val="E98300"/>
            </a:solidFill>
            <a:miter/>
          </a:ln>
        </p:spPr>
        <p:txBody>
          <a:bodyPr tIns="91439" bIns="91439">
            <a:spAutoFit/>
          </a:bodyPr>
          <a:lstStyle/>
          <a:p>
            <a:pPr marL="3175" indent="82550" algn="just">
              <a:lnSpc>
                <a:spcPct val="150000"/>
              </a:lnSpc>
              <a:defRPr sz="2000">
                <a:solidFill>
                  <a:schemeClr val="accent5">
                    <a:lumOff val="44000"/>
                  </a:schemeClr>
                </a:solidFill>
              </a:defRPr>
            </a:pPr>
            <a:r>
              <a:t>YBI global research has shown that </a:t>
            </a:r>
            <a:r>
              <a:rPr b="1"/>
              <a:t>84% of the entrepreneurs </a:t>
            </a:r>
            <a:r>
              <a:t>we have supported </a:t>
            </a:r>
            <a:r>
              <a:rPr b="1"/>
              <a:t>felt more confident </a:t>
            </a:r>
            <a:r>
              <a:t>running their business </a:t>
            </a:r>
            <a:r>
              <a:rPr b="1"/>
              <a:t>as a result of the non-financial support they received</a:t>
            </a:r>
            <a:r>
              <a:t>, and in particular mentoring</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upo 6"/>
          <p:cNvGrpSpPr/>
          <p:nvPr/>
        </p:nvGrpSpPr>
        <p:grpSpPr>
          <a:xfrm>
            <a:off x="-1" y="-1"/>
            <a:ext cx="3858895" cy="334621"/>
            <a:chOff x="0" y="0"/>
            <a:chExt cx="3858893" cy="334619"/>
          </a:xfrm>
        </p:grpSpPr>
        <p:sp>
          <p:nvSpPr>
            <p:cNvPr id="426"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427"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428"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430"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process</a:t>
            </a:r>
          </a:p>
        </p:txBody>
      </p:sp>
      <p:pic>
        <p:nvPicPr>
          <p:cNvPr id="431"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grpSp>
        <p:nvGrpSpPr>
          <p:cNvPr id="454" name="Agrupa 2"/>
          <p:cNvGrpSpPr/>
          <p:nvPr/>
        </p:nvGrpSpPr>
        <p:grpSpPr>
          <a:xfrm>
            <a:off x="1869559" y="1363793"/>
            <a:ext cx="9217026" cy="4275190"/>
            <a:chOff x="0" y="0"/>
            <a:chExt cx="9217023" cy="4275188"/>
          </a:xfrm>
        </p:grpSpPr>
        <p:grpSp>
          <p:nvGrpSpPr>
            <p:cNvPr id="436" name="AutoShape 4"/>
            <p:cNvGrpSpPr/>
            <p:nvPr/>
          </p:nvGrpSpPr>
          <p:grpSpPr>
            <a:xfrm>
              <a:off x="8352232" y="492149"/>
              <a:ext cx="864793" cy="3084035"/>
              <a:chOff x="0" y="0"/>
              <a:chExt cx="864791" cy="3084034"/>
            </a:xfrm>
          </p:grpSpPr>
          <p:sp>
            <p:nvSpPr>
              <p:cNvPr id="434" name="Figura"/>
              <p:cNvSpPr/>
              <p:nvPr/>
            </p:nvSpPr>
            <p:spPr>
              <a:xfrm>
                <a:off x="0" y="-1"/>
                <a:ext cx="864792" cy="30840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1" y="0"/>
                    </a:lnTo>
                    <a:lnTo>
                      <a:pt x="21600" y="10800"/>
                    </a:lnTo>
                    <a:lnTo>
                      <a:pt x="14311" y="21600"/>
                    </a:lnTo>
                    <a:lnTo>
                      <a:pt x="0" y="21600"/>
                    </a:lnTo>
                    <a:close/>
                  </a:path>
                </a:pathLst>
              </a:custGeom>
              <a:solidFill>
                <a:srgbClr val="009AA6"/>
              </a:solidFill>
              <a:ln w="12700" cap="flat">
                <a:noFill/>
                <a:miter lim="400000"/>
              </a:ln>
              <a:effectLst/>
            </p:spPr>
            <p:txBody>
              <a:bodyPr wrap="square" lIns="45719" tIns="45719" rIns="45719" bIns="45719" numCol="1" anchor="ctr">
                <a:noAutofit/>
              </a:bodyPr>
              <a:lstStyle/>
              <a:p>
                <a:pPr algn="ctr" defTabSz="1042670">
                  <a:spcBef>
                    <a:spcPts val="900"/>
                  </a:spcBef>
                  <a:defRPr sz="2300" b="1">
                    <a:solidFill>
                      <a:schemeClr val="accent5">
                        <a:lumOff val="44000"/>
                      </a:schemeClr>
                    </a:solidFill>
                  </a:defRPr>
                </a:pPr>
                <a:endParaRPr/>
              </a:p>
            </p:txBody>
          </p:sp>
          <p:sp>
            <p:nvSpPr>
              <p:cNvPr id="435" name="CLOSING &amp; EVALUATION"/>
              <p:cNvSpPr txBox="1"/>
              <p:nvPr/>
            </p:nvSpPr>
            <p:spPr>
              <a:xfrm rot="16200000">
                <a:off x="-1165299" y="1350754"/>
                <a:ext cx="3049482" cy="382526"/>
              </a:xfrm>
              <a:prstGeom prst="rect">
                <a:avLst/>
              </a:prstGeom>
              <a:noFill/>
              <a:ln w="12700" cap="flat">
                <a:noFill/>
                <a:miter lim="400000"/>
              </a:ln>
              <a:effectLst/>
            </p:spPr>
            <p:txBody>
              <a:bodyPr wrap="none" lIns="45695" tIns="45695" rIns="45695" bIns="45695" numCol="1" anchor="ctr">
                <a:spAutoFit/>
              </a:bodyPr>
              <a:lstStyle/>
              <a:p>
                <a:pPr algn="ctr" defTabSz="1042670">
                  <a:spcBef>
                    <a:spcPts val="1300"/>
                  </a:spcBef>
                  <a:defRPr sz="2300" b="1">
                    <a:solidFill>
                      <a:schemeClr val="accent5">
                        <a:lumOff val="44000"/>
                      </a:schemeClr>
                    </a:solidFill>
                  </a:defRPr>
                </a:pPr>
                <a:r>
                  <a:t>CLOSING &amp; EVALUATION</a:t>
                </a:r>
              </a:p>
            </p:txBody>
          </p:sp>
        </p:grpSp>
        <p:grpSp>
          <p:nvGrpSpPr>
            <p:cNvPr id="439" name="AutoShape 4"/>
            <p:cNvGrpSpPr/>
            <p:nvPr/>
          </p:nvGrpSpPr>
          <p:grpSpPr>
            <a:xfrm>
              <a:off x="0" y="492149"/>
              <a:ext cx="864793" cy="3084036"/>
              <a:chOff x="0" y="0"/>
              <a:chExt cx="864791" cy="3084035"/>
            </a:xfrm>
          </p:grpSpPr>
          <p:sp>
            <p:nvSpPr>
              <p:cNvPr id="437" name="Figura"/>
              <p:cNvSpPr/>
              <p:nvPr/>
            </p:nvSpPr>
            <p:spPr>
              <a:xfrm>
                <a:off x="0" y="-1"/>
                <a:ext cx="864792" cy="30840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1" y="0"/>
                    </a:lnTo>
                    <a:lnTo>
                      <a:pt x="21600" y="10800"/>
                    </a:lnTo>
                    <a:lnTo>
                      <a:pt x="14311" y="21600"/>
                    </a:lnTo>
                    <a:lnTo>
                      <a:pt x="0" y="21600"/>
                    </a:lnTo>
                    <a:close/>
                  </a:path>
                </a:pathLst>
              </a:custGeom>
              <a:solidFill>
                <a:srgbClr val="ED9C33"/>
              </a:solidFill>
              <a:ln w="12700" cap="flat">
                <a:noFill/>
                <a:miter lim="400000"/>
              </a:ln>
              <a:effectLst/>
            </p:spPr>
            <p:txBody>
              <a:bodyPr wrap="square" lIns="45719" tIns="45719" rIns="45719" bIns="45719" numCol="1" anchor="ctr">
                <a:noAutofit/>
              </a:bodyPr>
              <a:lstStyle/>
              <a:p>
                <a:pPr algn="ctr" defTabSz="1042670">
                  <a:spcBef>
                    <a:spcPts val="900"/>
                  </a:spcBef>
                  <a:defRPr sz="1600" b="1" u="sng">
                    <a:latin typeface="Trebuchet MS" panose="020B0603020202020204"/>
                    <a:ea typeface="Trebuchet MS" panose="020B0603020202020204"/>
                    <a:cs typeface="Trebuchet MS" panose="020B0603020202020204"/>
                    <a:sym typeface="Trebuchet MS" panose="020B0603020202020204"/>
                  </a:defRPr>
                </a:pPr>
                <a:endParaRPr/>
              </a:p>
            </p:txBody>
          </p:sp>
          <p:sp>
            <p:nvSpPr>
              <p:cNvPr id="438" name="SELECTION"/>
              <p:cNvSpPr txBox="1"/>
              <p:nvPr/>
            </p:nvSpPr>
            <p:spPr>
              <a:xfrm rot="16200000">
                <a:off x="-376470" y="1345806"/>
                <a:ext cx="1471824" cy="392423"/>
              </a:xfrm>
              <a:prstGeom prst="rect">
                <a:avLst/>
              </a:prstGeom>
              <a:noFill/>
              <a:ln w="12700" cap="flat">
                <a:noFill/>
                <a:miter lim="400000"/>
              </a:ln>
              <a:effectLst/>
            </p:spPr>
            <p:txBody>
              <a:bodyPr wrap="none" lIns="45695" tIns="45695" rIns="45695" bIns="45695" numCol="1" anchor="ctr">
                <a:spAutoFit/>
              </a:bodyPr>
              <a:lstStyle>
                <a:lvl1pPr algn="ctr" defTabSz="1042670">
                  <a:spcBef>
                    <a:spcPts val="1400"/>
                  </a:spcBef>
                  <a:defRPr sz="2400" b="1">
                    <a:solidFill>
                      <a:schemeClr val="accent5">
                        <a:lumOff val="44000"/>
                      </a:schemeClr>
                    </a:solidFill>
                  </a:defRPr>
                </a:lvl1pPr>
              </a:lstStyle>
              <a:p>
                <a:r>
                  <a:t>SELECTION</a:t>
                </a:r>
              </a:p>
            </p:txBody>
          </p:sp>
        </p:grpSp>
        <p:grpSp>
          <p:nvGrpSpPr>
            <p:cNvPr id="442" name="AutoShape 4"/>
            <p:cNvGrpSpPr/>
            <p:nvPr/>
          </p:nvGrpSpPr>
          <p:grpSpPr>
            <a:xfrm>
              <a:off x="935257" y="492149"/>
              <a:ext cx="864793" cy="3084036"/>
              <a:chOff x="0" y="0"/>
              <a:chExt cx="864791" cy="3084035"/>
            </a:xfrm>
          </p:grpSpPr>
          <p:sp>
            <p:nvSpPr>
              <p:cNvPr id="440" name="Figura"/>
              <p:cNvSpPr/>
              <p:nvPr/>
            </p:nvSpPr>
            <p:spPr>
              <a:xfrm>
                <a:off x="0" y="-1"/>
                <a:ext cx="864792" cy="30840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1" y="0"/>
                    </a:lnTo>
                    <a:lnTo>
                      <a:pt x="21600" y="10800"/>
                    </a:lnTo>
                    <a:lnTo>
                      <a:pt x="14311" y="21600"/>
                    </a:lnTo>
                    <a:lnTo>
                      <a:pt x="0" y="21600"/>
                    </a:lnTo>
                    <a:close/>
                  </a:path>
                </a:pathLst>
              </a:custGeom>
              <a:solidFill>
                <a:srgbClr val="E98300"/>
              </a:solidFill>
              <a:ln w="12700" cap="flat">
                <a:noFill/>
                <a:miter lim="400000"/>
              </a:ln>
              <a:effectLst/>
            </p:spPr>
            <p:txBody>
              <a:bodyPr wrap="square" lIns="45719" tIns="45719" rIns="45719" bIns="45719" numCol="1" anchor="ctr">
                <a:noAutofit/>
              </a:bodyPr>
              <a:lstStyle/>
              <a:p>
                <a:pPr algn="ctr" defTabSz="1042670">
                  <a:spcBef>
                    <a:spcPts val="900"/>
                  </a:spcBef>
                  <a:defRPr sz="1600" b="1" u="sng">
                    <a:latin typeface="Trebuchet MS" panose="020B0603020202020204"/>
                    <a:ea typeface="Trebuchet MS" panose="020B0603020202020204"/>
                    <a:cs typeface="Trebuchet MS" panose="020B0603020202020204"/>
                    <a:sym typeface="Trebuchet MS" panose="020B0603020202020204"/>
                  </a:defRPr>
                </a:pPr>
                <a:endParaRPr/>
              </a:p>
            </p:txBody>
          </p:sp>
          <p:sp>
            <p:nvSpPr>
              <p:cNvPr id="441" name="TRAINING"/>
              <p:cNvSpPr txBox="1"/>
              <p:nvPr/>
            </p:nvSpPr>
            <p:spPr>
              <a:xfrm rot="16200000">
                <a:off x="-325347" y="1345806"/>
                <a:ext cx="1369578" cy="392423"/>
              </a:xfrm>
              <a:prstGeom prst="rect">
                <a:avLst/>
              </a:prstGeom>
              <a:noFill/>
              <a:ln w="12700" cap="flat">
                <a:noFill/>
                <a:miter lim="400000"/>
              </a:ln>
              <a:effectLst/>
            </p:spPr>
            <p:txBody>
              <a:bodyPr wrap="none" lIns="45695" tIns="45695" rIns="45695" bIns="45695" numCol="1" anchor="ctr">
                <a:spAutoFit/>
              </a:bodyPr>
              <a:lstStyle>
                <a:lvl1pPr algn="ctr" defTabSz="1042670">
                  <a:spcBef>
                    <a:spcPts val="1400"/>
                  </a:spcBef>
                  <a:defRPr sz="2400" b="1">
                    <a:solidFill>
                      <a:schemeClr val="accent5">
                        <a:lumOff val="44000"/>
                      </a:schemeClr>
                    </a:solidFill>
                  </a:defRPr>
                </a:lvl1pPr>
              </a:lstStyle>
              <a:p>
                <a:r>
                  <a:t>TRAINING</a:t>
                </a:r>
              </a:p>
            </p:txBody>
          </p:sp>
        </p:grpSp>
        <p:grpSp>
          <p:nvGrpSpPr>
            <p:cNvPr id="445" name="AutoShape 4"/>
            <p:cNvGrpSpPr/>
            <p:nvPr/>
          </p:nvGrpSpPr>
          <p:grpSpPr>
            <a:xfrm>
              <a:off x="1871283" y="492149"/>
              <a:ext cx="864793" cy="3084036"/>
              <a:chOff x="0" y="0"/>
              <a:chExt cx="864791" cy="3084035"/>
            </a:xfrm>
          </p:grpSpPr>
          <p:sp>
            <p:nvSpPr>
              <p:cNvPr id="443" name="Figura"/>
              <p:cNvSpPr/>
              <p:nvPr/>
            </p:nvSpPr>
            <p:spPr>
              <a:xfrm>
                <a:off x="0" y="-1"/>
                <a:ext cx="864792" cy="30840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1" y="0"/>
                    </a:lnTo>
                    <a:lnTo>
                      <a:pt x="21600" y="10800"/>
                    </a:lnTo>
                    <a:lnTo>
                      <a:pt x="14311" y="21600"/>
                    </a:lnTo>
                    <a:lnTo>
                      <a:pt x="0" y="21600"/>
                    </a:lnTo>
                    <a:close/>
                  </a:path>
                </a:pathLst>
              </a:custGeom>
              <a:solidFill>
                <a:srgbClr val="7F7F7F"/>
              </a:solidFill>
              <a:ln w="12700" cap="flat">
                <a:noFill/>
                <a:miter lim="400000"/>
              </a:ln>
              <a:effectLst/>
            </p:spPr>
            <p:txBody>
              <a:bodyPr wrap="square" lIns="45719" tIns="45719" rIns="45719" bIns="45719" numCol="1" anchor="ctr">
                <a:noAutofit/>
              </a:bodyPr>
              <a:lstStyle/>
              <a:p>
                <a:pPr algn="ctr" defTabSz="1042670">
                  <a:spcBef>
                    <a:spcPts val="900"/>
                  </a:spcBef>
                  <a:defRPr sz="1600" b="1" u="sng">
                    <a:latin typeface="Trebuchet MS" panose="020B0603020202020204"/>
                    <a:ea typeface="Trebuchet MS" panose="020B0603020202020204"/>
                    <a:cs typeface="Trebuchet MS" panose="020B0603020202020204"/>
                    <a:sym typeface="Trebuchet MS" panose="020B0603020202020204"/>
                  </a:defRPr>
                </a:pPr>
                <a:endParaRPr/>
              </a:p>
            </p:txBody>
          </p:sp>
          <p:sp>
            <p:nvSpPr>
              <p:cNvPr id="444" name="MATCHING"/>
              <p:cNvSpPr txBox="1"/>
              <p:nvPr/>
            </p:nvSpPr>
            <p:spPr>
              <a:xfrm rot="16200000">
                <a:off x="-393287" y="1345806"/>
                <a:ext cx="1505458" cy="392423"/>
              </a:xfrm>
              <a:prstGeom prst="rect">
                <a:avLst/>
              </a:prstGeom>
              <a:noFill/>
              <a:ln w="12700" cap="flat">
                <a:noFill/>
                <a:miter lim="400000"/>
              </a:ln>
              <a:effectLst/>
            </p:spPr>
            <p:txBody>
              <a:bodyPr wrap="none" lIns="45695" tIns="45695" rIns="45695" bIns="45695" numCol="1" anchor="ctr">
                <a:spAutoFit/>
              </a:bodyPr>
              <a:lstStyle>
                <a:lvl1pPr algn="ctr" defTabSz="1042670">
                  <a:spcBef>
                    <a:spcPts val="1400"/>
                  </a:spcBef>
                  <a:defRPr sz="2400" b="1">
                    <a:solidFill>
                      <a:schemeClr val="accent5">
                        <a:lumOff val="44000"/>
                      </a:schemeClr>
                    </a:solidFill>
                  </a:defRPr>
                </a:lvl1pPr>
              </a:lstStyle>
              <a:p>
                <a:r>
                  <a:t>MATCHING</a:t>
                </a:r>
              </a:p>
            </p:txBody>
          </p:sp>
        </p:grpSp>
        <p:grpSp>
          <p:nvGrpSpPr>
            <p:cNvPr id="448" name="AutoShape 4"/>
            <p:cNvGrpSpPr/>
            <p:nvPr/>
          </p:nvGrpSpPr>
          <p:grpSpPr>
            <a:xfrm>
              <a:off x="2725231" y="492149"/>
              <a:ext cx="5555249" cy="3083962"/>
              <a:chOff x="0" y="0"/>
              <a:chExt cx="5555247" cy="3083960"/>
            </a:xfrm>
          </p:grpSpPr>
          <p:sp>
            <p:nvSpPr>
              <p:cNvPr id="446" name="Figura"/>
              <p:cNvSpPr/>
              <p:nvPr/>
            </p:nvSpPr>
            <p:spPr>
              <a:xfrm>
                <a:off x="83590" y="0"/>
                <a:ext cx="5471658" cy="3083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7" y="0"/>
                    </a:lnTo>
                    <a:lnTo>
                      <a:pt x="21600" y="10800"/>
                    </a:lnTo>
                    <a:lnTo>
                      <a:pt x="20467" y="21600"/>
                    </a:lnTo>
                    <a:lnTo>
                      <a:pt x="0" y="21600"/>
                    </a:lnTo>
                    <a:close/>
                  </a:path>
                </a:pathLst>
              </a:custGeom>
              <a:solidFill>
                <a:srgbClr val="4CB8C1"/>
              </a:solidFill>
              <a:ln w="12700" cap="flat">
                <a:noFill/>
                <a:miter lim="400000"/>
              </a:ln>
              <a:effectLst/>
            </p:spPr>
            <p:txBody>
              <a:bodyPr wrap="square" lIns="45719" tIns="45719" rIns="45719" bIns="45719" numCol="1" anchor="ctr">
                <a:noAutofit/>
              </a:bodyPr>
              <a:lstStyle/>
              <a:p>
                <a:pPr algn="ctr" defTabSz="1042670">
                  <a:spcBef>
                    <a:spcPts val="1200"/>
                  </a:spcBef>
                  <a:defRPr sz="2100">
                    <a:solidFill>
                      <a:srgbClr val="44546A"/>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447" name="MENTORING…"/>
              <p:cNvSpPr txBox="1"/>
              <p:nvPr/>
            </p:nvSpPr>
            <p:spPr>
              <a:xfrm>
                <a:off x="0" y="514795"/>
                <a:ext cx="5495280" cy="2054371"/>
              </a:xfrm>
              <a:prstGeom prst="rect">
                <a:avLst/>
              </a:prstGeom>
              <a:noFill/>
              <a:ln w="12700" cap="flat">
                <a:noFill/>
                <a:miter lim="400000"/>
              </a:ln>
              <a:effectLst/>
            </p:spPr>
            <p:txBody>
              <a:bodyPr wrap="none" lIns="45695" tIns="45695" rIns="45695" bIns="45695" numCol="1" anchor="ctr">
                <a:spAutoFit/>
              </a:bodyPr>
              <a:lstStyle/>
              <a:p>
                <a:pPr algn="ctr" defTabSz="1042670">
                  <a:spcBef>
                    <a:spcPts val="1200"/>
                  </a:spcBef>
                  <a:defRPr sz="3600">
                    <a:solidFill>
                      <a:schemeClr val="accent5">
                        <a:lumOff val="44000"/>
                      </a:schemeClr>
                    </a:solidFill>
                  </a:defRPr>
                </a:pPr>
                <a:r>
                  <a:t>MENTORING</a:t>
                </a:r>
                <a:endParaRPr sz="2100">
                  <a:solidFill>
                    <a:srgbClr val="44546A"/>
                  </a:solidFill>
                  <a:latin typeface="Trebuchet MS" panose="020B0603020202020204"/>
                  <a:ea typeface="Trebuchet MS" panose="020B0603020202020204"/>
                  <a:cs typeface="Trebuchet MS" panose="020B0603020202020204"/>
                  <a:sym typeface="Trebuchet MS" panose="020B0603020202020204"/>
                </a:endParaRPr>
              </a:p>
              <a:p>
                <a:pPr algn="ctr" defTabSz="1042670">
                  <a:spcBef>
                    <a:spcPts val="1200"/>
                  </a:spcBef>
                  <a:defRPr sz="2100" u="sng">
                    <a:solidFill>
                      <a:schemeClr val="accent5">
                        <a:lumOff val="44000"/>
                      </a:schemeClr>
                    </a:solidFill>
                  </a:defRPr>
                </a:pPr>
                <a:r>
                  <a:t>When</a:t>
                </a:r>
                <a:r>
                  <a:rPr u="none"/>
                  <a:t>? biweekly/monthly</a:t>
                </a:r>
                <a:endParaRPr>
                  <a:solidFill>
                    <a:srgbClr val="44546A"/>
                  </a:solidFill>
                  <a:latin typeface="Trebuchet MS" panose="020B0603020202020204"/>
                  <a:ea typeface="Trebuchet MS" panose="020B0603020202020204"/>
                  <a:cs typeface="Trebuchet MS" panose="020B0603020202020204"/>
                  <a:sym typeface="Trebuchet MS" panose="020B0603020202020204"/>
                </a:endParaRPr>
              </a:p>
              <a:p>
                <a:pPr algn="ctr" defTabSz="1042670">
                  <a:spcBef>
                    <a:spcPts val="1200"/>
                  </a:spcBef>
                  <a:defRPr sz="2100">
                    <a:solidFill>
                      <a:schemeClr val="accent5">
                        <a:lumOff val="44000"/>
                      </a:schemeClr>
                    </a:solidFill>
                  </a:defRPr>
                </a:pPr>
                <a:r>
                  <a:t>2-4 hour session</a:t>
                </a:r>
                <a:endParaRPr>
                  <a:solidFill>
                    <a:srgbClr val="44546A"/>
                  </a:solidFill>
                  <a:latin typeface="Trebuchet MS" panose="020B0603020202020204"/>
                  <a:ea typeface="Trebuchet MS" panose="020B0603020202020204"/>
                  <a:cs typeface="Trebuchet MS" panose="020B0603020202020204"/>
                  <a:sym typeface="Trebuchet MS" panose="020B0603020202020204"/>
                </a:endParaRPr>
              </a:p>
              <a:p>
                <a:pPr algn="ctr" defTabSz="1042670">
                  <a:spcBef>
                    <a:spcPts val="1200"/>
                  </a:spcBef>
                  <a:defRPr sz="2100">
                    <a:solidFill>
                      <a:schemeClr val="accent5">
                        <a:lumOff val="44000"/>
                      </a:schemeClr>
                    </a:solidFill>
                  </a:defRPr>
                </a:pPr>
                <a:r>
                  <a:t>	</a:t>
                </a:r>
                <a:r>
                  <a:rPr u="sng"/>
                  <a:t>Where</a:t>
                </a:r>
                <a:r>
                  <a:t>? entrepreneur’s business venues</a:t>
                </a:r>
              </a:p>
            </p:txBody>
          </p:sp>
        </p:grpSp>
        <p:grpSp>
          <p:nvGrpSpPr>
            <p:cNvPr id="451" name="AutoShape 4"/>
            <p:cNvGrpSpPr/>
            <p:nvPr/>
          </p:nvGrpSpPr>
          <p:grpSpPr>
            <a:xfrm>
              <a:off x="2808821" y="3698927"/>
              <a:ext cx="5471659" cy="576262"/>
              <a:chOff x="0" y="0"/>
              <a:chExt cx="5471657" cy="576260"/>
            </a:xfrm>
          </p:grpSpPr>
          <p:sp>
            <p:nvSpPr>
              <p:cNvPr id="449" name="Figura"/>
              <p:cNvSpPr/>
              <p:nvPr/>
            </p:nvSpPr>
            <p:spPr>
              <a:xfrm>
                <a:off x="-1" y="0"/>
                <a:ext cx="5471659" cy="576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93" y="0"/>
                    </a:lnTo>
                    <a:lnTo>
                      <a:pt x="21600" y="10800"/>
                    </a:lnTo>
                    <a:lnTo>
                      <a:pt x="20493" y="21600"/>
                    </a:lnTo>
                    <a:lnTo>
                      <a:pt x="0" y="21600"/>
                    </a:lnTo>
                    <a:close/>
                  </a:path>
                </a:pathLst>
              </a:custGeom>
              <a:solidFill>
                <a:srgbClr val="4CB8C1"/>
              </a:solidFill>
              <a:ln w="12700" cap="flat">
                <a:noFill/>
                <a:miter lim="400000"/>
              </a:ln>
              <a:effectLst/>
            </p:spPr>
            <p:txBody>
              <a:bodyPr wrap="square" lIns="45719" tIns="45719" rIns="45719" bIns="45719" numCol="1" anchor="ctr">
                <a:noAutofit/>
              </a:bodyPr>
              <a:lstStyle/>
              <a:p>
                <a:pPr algn="ctr" defTabSz="1042670">
                  <a:spcBef>
                    <a:spcPts val="1200"/>
                  </a:spcBef>
                  <a:defRPr sz="2100">
                    <a:solidFill>
                      <a:srgbClr val="44546A"/>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450" name="MONITORING"/>
              <p:cNvSpPr txBox="1"/>
              <p:nvPr/>
            </p:nvSpPr>
            <p:spPr>
              <a:xfrm>
                <a:off x="1759174" y="91919"/>
                <a:ext cx="1813087" cy="392423"/>
              </a:xfrm>
              <a:prstGeom prst="rect">
                <a:avLst/>
              </a:prstGeom>
              <a:noFill/>
              <a:ln w="12700" cap="flat">
                <a:noFill/>
                <a:miter lim="400000"/>
              </a:ln>
              <a:effectLst/>
            </p:spPr>
            <p:txBody>
              <a:bodyPr wrap="none" lIns="45695" tIns="45695" rIns="45695" bIns="45695" numCol="1" anchor="ctr">
                <a:spAutoFit/>
              </a:bodyPr>
              <a:lstStyle>
                <a:lvl1pPr algn="ctr" defTabSz="1042670">
                  <a:spcBef>
                    <a:spcPts val="1400"/>
                  </a:spcBef>
                  <a:defRPr sz="2400">
                    <a:solidFill>
                      <a:schemeClr val="accent5">
                        <a:lumOff val="44000"/>
                      </a:schemeClr>
                    </a:solidFill>
                  </a:defRPr>
                </a:lvl1pPr>
              </a:lstStyle>
              <a:p>
                <a:r>
                  <a:t>MONITORING</a:t>
                </a:r>
              </a:p>
            </p:txBody>
          </p:sp>
        </p:grpSp>
        <p:sp>
          <p:nvSpPr>
            <p:cNvPr id="452" name="Connector de fletxa recta 3"/>
            <p:cNvSpPr/>
            <p:nvPr/>
          </p:nvSpPr>
          <p:spPr>
            <a:xfrm>
              <a:off x="2808287" y="287337"/>
              <a:ext cx="5131627" cy="1"/>
            </a:xfrm>
            <a:prstGeom prst="line">
              <a:avLst/>
            </a:prstGeom>
            <a:noFill/>
            <a:ln w="22225" cap="flat">
              <a:solidFill>
                <a:srgbClr val="003366"/>
              </a:solidFill>
              <a:prstDash val="solid"/>
              <a:miter lim="800000"/>
              <a:tailEnd type="diamond" w="med" len="med"/>
            </a:ln>
            <a:effectLst/>
          </p:spPr>
          <p:txBody>
            <a:bodyPr wrap="square" lIns="45719" tIns="45719" rIns="45719" bIns="45719" numCol="1" anchor="t">
              <a:noAutofit/>
            </a:bodyPr>
            <a:lstStyle/>
            <a:p>
              <a:endParaRPr/>
            </a:p>
          </p:txBody>
        </p:sp>
        <p:sp>
          <p:nvSpPr>
            <p:cNvPr id="453" name="QuadreDeText 5"/>
            <p:cNvSpPr txBox="1"/>
            <p:nvPr/>
          </p:nvSpPr>
          <p:spPr>
            <a:xfrm>
              <a:off x="5040660" y="0"/>
              <a:ext cx="1263346" cy="358141"/>
            </a:xfrm>
            <a:prstGeom prst="rect">
              <a:avLst/>
            </a:prstGeom>
            <a:solidFill>
              <a:schemeClr val="accent5">
                <a:lumOff val="44000"/>
              </a:schemeClr>
            </a:solidFill>
            <a:ln w="12700" cap="flat">
              <a:noFill/>
              <a:miter lim="400000"/>
            </a:ln>
            <a:effectLst/>
          </p:spPr>
          <p:txBody>
            <a:bodyPr wrap="square" lIns="45719" tIns="45719" rIns="45719" bIns="45719" numCol="1" anchor="t">
              <a:spAutoFit/>
            </a:bodyPr>
            <a:lstStyle>
              <a:lvl1pPr>
                <a:defRPr b="1">
                  <a:solidFill>
                    <a:srgbClr val="003366"/>
                  </a:solidFill>
                  <a:latin typeface="Trebuchet MS" panose="020B0603020202020204"/>
                  <a:ea typeface="Trebuchet MS" panose="020B0603020202020204"/>
                  <a:cs typeface="Trebuchet MS" panose="020B0603020202020204"/>
                  <a:sym typeface="Trebuchet MS" panose="020B0603020202020204"/>
                </a:defRPr>
              </a:lvl1pPr>
            </a:lstStyle>
            <a:p>
              <a:r>
                <a:t>One year</a:t>
              </a:r>
            </a:p>
          </p:txBody>
        </p:sp>
      </p:grpSp>
      <p:grpSp>
        <p:nvGrpSpPr>
          <p:cNvPr id="457" name="AutoShape 4"/>
          <p:cNvGrpSpPr/>
          <p:nvPr/>
        </p:nvGrpSpPr>
        <p:grpSpPr>
          <a:xfrm>
            <a:off x="810622" y="1855942"/>
            <a:ext cx="864795" cy="3084037"/>
            <a:chOff x="0" y="0"/>
            <a:chExt cx="864793" cy="3084035"/>
          </a:xfrm>
        </p:grpSpPr>
        <p:sp>
          <p:nvSpPr>
            <p:cNvPr id="455" name="Figura"/>
            <p:cNvSpPr/>
            <p:nvPr/>
          </p:nvSpPr>
          <p:spPr>
            <a:xfrm>
              <a:off x="-1" y="0"/>
              <a:ext cx="864795" cy="30840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1" y="0"/>
                  </a:lnTo>
                  <a:lnTo>
                    <a:pt x="21600" y="10800"/>
                  </a:lnTo>
                  <a:lnTo>
                    <a:pt x="14311" y="21600"/>
                  </a:lnTo>
                  <a:lnTo>
                    <a:pt x="0" y="21600"/>
                  </a:lnTo>
                  <a:close/>
                </a:path>
              </a:pathLst>
            </a:custGeom>
            <a:solidFill>
              <a:srgbClr val="F2B566"/>
            </a:solidFill>
            <a:ln w="12700" cap="flat">
              <a:noFill/>
              <a:miter lim="400000"/>
            </a:ln>
            <a:effectLst/>
          </p:spPr>
          <p:txBody>
            <a:bodyPr wrap="square" lIns="45719" tIns="45719" rIns="45719" bIns="45719" numCol="1" anchor="ctr">
              <a:noAutofit/>
            </a:bodyPr>
            <a:lstStyle/>
            <a:p>
              <a:pPr algn="ctr" defTabSz="1042670">
                <a:spcBef>
                  <a:spcPts val="900"/>
                </a:spcBef>
                <a:defRPr sz="1600" b="1" u="sng">
                  <a:latin typeface="Trebuchet MS" panose="020B0603020202020204"/>
                  <a:ea typeface="Trebuchet MS" panose="020B0603020202020204"/>
                  <a:cs typeface="Trebuchet MS" panose="020B0603020202020204"/>
                  <a:sym typeface="Trebuchet MS" panose="020B0603020202020204"/>
                </a:defRPr>
              </a:pPr>
              <a:endParaRPr/>
            </a:p>
          </p:txBody>
        </p:sp>
        <p:sp>
          <p:nvSpPr>
            <p:cNvPr id="456" name="OUTREACH"/>
            <p:cNvSpPr txBox="1"/>
            <p:nvPr/>
          </p:nvSpPr>
          <p:spPr>
            <a:xfrm rot="16200000">
              <a:off x="-396263" y="1345807"/>
              <a:ext cx="1511411" cy="392422"/>
            </a:xfrm>
            <a:prstGeom prst="rect">
              <a:avLst/>
            </a:prstGeom>
            <a:noFill/>
            <a:ln w="12700" cap="flat">
              <a:noFill/>
              <a:miter lim="400000"/>
            </a:ln>
            <a:effectLst/>
          </p:spPr>
          <p:txBody>
            <a:bodyPr wrap="none" lIns="45695" tIns="45695" rIns="45695" bIns="45695" numCol="1" anchor="ctr">
              <a:spAutoFit/>
            </a:bodyPr>
            <a:lstStyle>
              <a:lvl1pPr algn="ctr" defTabSz="1042670">
                <a:spcBef>
                  <a:spcPts val="1400"/>
                </a:spcBef>
                <a:defRPr sz="2400" b="1">
                  <a:solidFill>
                    <a:schemeClr val="accent5">
                      <a:lumOff val="44000"/>
                    </a:schemeClr>
                  </a:solidFill>
                </a:defRPr>
              </a:lvl1pPr>
            </a:lstStyle>
            <a:p>
              <a:r>
                <a:t>OUTREACH</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2" name="Grupo 2"/>
          <p:cNvGrpSpPr/>
          <p:nvPr/>
        </p:nvGrpSpPr>
        <p:grpSpPr>
          <a:xfrm>
            <a:off x="0" y="-1"/>
            <a:ext cx="3852646" cy="334622"/>
            <a:chOff x="0" y="0"/>
            <a:chExt cx="3852645" cy="334620"/>
          </a:xfrm>
        </p:grpSpPr>
        <p:sp>
          <p:nvSpPr>
            <p:cNvPr id="459"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460"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461"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463"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464" name="CuadroTexto 7"/>
          <p:cNvSpPr txBox="1"/>
          <p:nvPr/>
        </p:nvSpPr>
        <p:spPr>
          <a:xfrm>
            <a:off x="524875" y="613800"/>
            <a:ext cx="8999143" cy="437664"/>
          </a:xfrm>
          <a:prstGeom prst="rect">
            <a:avLst/>
          </a:prstGeom>
          <a:ln w="12700">
            <a:miter lim="400000"/>
          </a:ln>
        </p:spPr>
        <p:txBody>
          <a:bodyPr lIns="45719" rIns="45719">
            <a:spAutoFit/>
          </a:bodyPr>
          <a:lstStyle>
            <a:lvl1pPr>
              <a:defRPr sz="2600" b="1">
                <a:solidFill>
                  <a:srgbClr val="00386B"/>
                </a:solidFill>
              </a:defRPr>
            </a:lvl1pPr>
          </a:lstStyle>
          <a:p>
            <a:r>
              <a:t>YBS Mentoring process: Outreach</a:t>
            </a:r>
          </a:p>
        </p:txBody>
      </p:sp>
      <p:grpSp>
        <p:nvGrpSpPr>
          <p:cNvPr id="485" name="Agrupa 1"/>
          <p:cNvGrpSpPr/>
          <p:nvPr/>
        </p:nvGrpSpPr>
        <p:grpSpPr>
          <a:xfrm>
            <a:off x="710985" y="1168973"/>
            <a:ext cx="10672330" cy="413932"/>
            <a:chOff x="0" y="0"/>
            <a:chExt cx="10672328" cy="413930"/>
          </a:xfrm>
        </p:grpSpPr>
        <p:grpSp>
          <p:nvGrpSpPr>
            <p:cNvPr id="469" name="AutoShape 8"/>
            <p:cNvGrpSpPr/>
            <p:nvPr/>
          </p:nvGrpSpPr>
          <p:grpSpPr>
            <a:xfrm>
              <a:off x="-1" y="0"/>
              <a:ext cx="1814701" cy="413931"/>
              <a:chOff x="0" y="0"/>
              <a:chExt cx="1814699" cy="413930"/>
            </a:xfrm>
          </p:grpSpPr>
          <p:sp>
            <p:nvSpPr>
              <p:cNvPr id="467" name="Chevron"/>
              <p:cNvSpPr/>
              <p:nvPr/>
            </p:nvSpPr>
            <p:spPr>
              <a:xfrm>
                <a:off x="0" y="0"/>
                <a:ext cx="1814700"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68"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472" name="AutoShape 9"/>
            <p:cNvGrpSpPr/>
            <p:nvPr/>
          </p:nvGrpSpPr>
          <p:grpSpPr>
            <a:xfrm>
              <a:off x="1768943" y="0"/>
              <a:ext cx="1821001" cy="413931"/>
              <a:chOff x="0" y="0"/>
              <a:chExt cx="1820999" cy="413930"/>
            </a:xfrm>
          </p:grpSpPr>
          <p:sp>
            <p:nvSpPr>
              <p:cNvPr id="470" name="Chevron"/>
              <p:cNvSpPr/>
              <p:nvPr/>
            </p:nvSpPr>
            <p:spPr>
              <a:xfrm>
                <a:off x="0" y="0"/>
                <a:ext cx="18210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71"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475" name="AutoShape 10"/>
            <p:cNvGrpSpPr/>
            <p:nvPr/>
          </p:nvGrpSpPr>
          <p:grpSpPr>
            <a:xfrm>
              <a:off x="3545316" y="0"/>
              <a:ext cx="1840496" cy="413931"/>
              <a:chOff x="0" y="0"/>
              <a:chExt cx="1840495" cy="413930"/>
            </a:xfrm>
          </p:grpSpPr>
          <p:sp>
            <p:nvSpPr>
              <p:cNvPr id="473"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74"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478" name="AutoShape 11"/>
            <p:cNvGrpSpPr/>
            <p:nvPr/>
          </p:nvGrpSpPr>
          <p:grpSpPr>
            <a:xfrm>
              <a:off x="5347354" y="0"/>
              <a:ext cx="1815127" cy="413931"/>
              <a:chOff x="0" y="0"/>
              <a:chExt cx="1815126" cy="413930"/>
            </a:xfrm>
          </p:grpSpPr>
          <p:sp>
            <p:nvSpPr>
              <p:cNvPr id="476"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77"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481" name="AutoShape 12"/>
            <p:cNvGrpSpPr/>
            <p:nvPr/>
          </p:nvGrpSpPr>
          <p:grpSpPr>
            <a:xfrm>
              <a:off x="7128151" y="0"/>
              <a:ext cx="1775234" cy="413931"/>
              <a:chOff x="0" y="0"/>
              <a:chExt cx="1775233" cy="413930"/>
            </a:xfrm>
          </p:grpSpPr>
          <p:sp>
            <p:nvSpPr>
              <p:cNvPr id="479"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80"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484" name="AutoShape 13"/>
            <p:cNvGrpSpPr/>
            <p:nvPr/>
          </p:nvGrpSpPr>
          <p:grpSpPr>
            <a:xfrm>
              <a:off x="8857202" y="0"/>
              <a:ext cx="1815127" cy="413931"/>
              <a:chOff x="0" y="0"/>
              <a:chExt cx="1815126" cy="413930"/>
            </a:xfrm>
          </p:grpSpPr>
          <p:sp>
            <p:nvSpPr>
              <p:cNvPr id="482"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83"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graphicFrame>
        <p:nvGraphicFramePr>
          <p:cNvPr id="486" name="Taula 1"/>
          <p:cNvGraphicFramePr/>
          <p:nvPr/>
        </p:nvGraphicFramePr>
        <p:xfrm>
          <a:off x="1571658" y="1706763"/>
          <a:ext cx="7913818" cy="4699427"/>
        </p:xfrm>
        <a:graphic>
          <a:graphicData uri="http://schemas.openxmlformats.org/drawingml/2006/table">
            <a:tbl>
              <a:tblPr firstRow="1" bandRow="1">
                <a:tableStyleId>{4C3C2611-4C71-4FC5-86AE-919BDF0F9419}</a:tableStyleId>
              </a:tblPr>
              <a:tblGrid>
                <a:gridCol w="3950558">
                  <a:extLst>
                    <a:ext uri="{9D8B030D-6E8A-4147-A177-3AD203B41FA5}">
                      <a16:colId xmlns="" xmlns:a16="http://schemas.microsoft.com/office/drawing/2014/main" val="20000"/>
                    </a:ext>
                  </a:extLst>
                </a:gridCol>
                <a:gridCol w="3950558">
                  <a:extLst>
                    <a:ext uri="{9D8B030D-6E8A-4147-A177-3AD203B41FA5}">
                      <a16:colId xmlns="" xmlns:a16="http://schemas.microsoft.com/office/drawing/2014/main" val="20001"/>
                    </a:ext>
                  </a:extLst>
                </a:gridCol>
              </a:tblGrid>
              <a:tr h="351375">
                <a:tc>
                  <a:txBody>
                    <a:bodyPr/>
                    <a:lstStyle/>
                    <a:p>
                      <a:pPr algn="l">
                        <a:defRPr sz="1800" b="0">
                          <a:solidFill>
                            <a:srgbClr val="000000"/>
                          </a:solidFill>
                        </a:defRPr>
                      </a:pPr>
                      <a:r>
                        <a:rPr sz="1600" b="1">
                          <a:solidFill>
                            <a:schemeClr val="accent5">
                              <a:lumOff val="44000"/>
                            </a:schemeClr>
                          </a:solidFill>
                        </a:rPr>
                        <a:t>Mentors recruitment</a:t>
                      </a:r>
                    </a:p>
                  </a:txBody>
                  <a:tcPr marL="45720" marR="45720" horzOverflow="overflow">
                    <a:solidFill>
                      <a:srgbClr val="E28C05"/>
                    </a:solidFill>
                  </a:tcPr>
                </a:tc>
                <a:tc>
                  <a:txBody>
                    <a:bodyPr/>
                    <a:lstStyle/>
                    <a:p>
                      <a:pPr algn="l">
                        <a:defRPr sz="1800" b="0">
                          <a:solidFill>
                            <a:srgbClr val="000000"/>
                          </a:solidFill>
                        </a:defRPr>
                      </a:pPr>
                      <a:r>
                        <a:rPr sz="1600" b="1">
                          <a:solidFill>
                            <a:schemeClr val="accent5">
                              <a:lumOff val="44000"/>
                            </a:schemeClr>
                          </a:solidFill>
                        </a:rPr>
                        <a:t>Mentees recruitment</a:t>
                      </a:r>
                    </a:p>
                  </a:txBody>
                  <a:tcPr marL="45720" marR="45720" horzOverflow="overflow">
                    <a:solidFill>
                      <a:srgbClr val="E28C05"/>
                    </a:solidFill>
                  </a:tcPr>
                </a:tc>
                <a:extLst>
                  <a:ext uri="{0D108BD9-81ED-4DB2-BD59-A6C34878D82A}">
                    <a16:rowId xmlns="" xmlns:a16="http://schemas.microsoft.com/office/drawing/2014/main" val="10000"/>
                  </a:ext>
                </a:extLst>
              </a:tr>
              <a:tr h="3304901">
                <a:tc>
                  <a:txBody>
                    <a:bodyPr/>
                    <a:lstStyle/>
                    <a:p>
                      <a:pPr marL="285750" indent="-285750" algn="l">
                        <a:buSzPct val="100000"/>
                        <a:buFont typeface="Arial" panose="020B0604020202020204"/>
                        <a:buChar char="•"/>
                        <a:defRPr sz="1800">
                          <a:solidFill>
                            <a:srgbClr val="00386B"/>
                          </a:solidFill>
                        </a:defRPr>
                      </a:pPr>
                      <a:r>
                        <a:t>delivery partners contacts </a:t>
                      </a:r>
                    </a:p>
                    <a:p>
                      <a:pPr marL="285750" indent="-285750" algn="l">
                        <a:buSzPct val="100000"/>
                        <a:buFont typeface="Arial" panose="020B0604020202020204"/>
                        <a:buChar char="•"/>
                        <a:defRPr sz="1800">
                          <a:solidFill>
                            <a:srgbClr val="00386B"/>
                          </a:solidFill>
                        </a:defRPr>
                      </a:pPr>
                      <a:r>
                        <a:t>business associations</a:t>
                      </a:r>
                    </a:p>
                    <a:p>
                      <a:pPr marL="285750" indent="-285750" algn="l">
                        <a:buSzPct val="100000"/>
                        <a:buFont typeface="Arial" panose="020B0604020202020204"/>
                        <a:buChar char="•"/>
                        <a:defRPr sz="1800">
                          <a:solidFill>
                            <a:srgbClr val="00386B"/>
                          </a:solidFill>
                        </a:defRPr>
                      </a:pPr>
                      <a:r>
                        <a:t>trade unions </a:t>
                      </a:r>
                    </a:p>
                    <a:p>
                      <a:pPr marL="285750" indent="-285750" algn="l">
                        <a:buSzPct val="100000"/>
                        <a:buFont typeface="Arial" panose="020B0604020202020204"/>
                        <a:buChar char="•"/>
                        <a:defRPr sz="1800">
                          <a:solidFill>
                            <a:srgbClr val="00386B"/>
                          </a:solidFill>
                        </a:defRPr>
                      </a:pPr>
                      <a:r>
                        <a:t>corporate organizations</a:t>
                      </a:r>
                    </a:p>
                  </a:txBody>
                  <a:tcPr marL="45720" marR="45720" horzOverflow="overflow">
                    <a:noFill/>
                  </a:tcPr>
                </a:tc>
                <a:tc>
                  <a:txBody>
                    <a:bodyPr/>
                    <a:lstStyle/>
                    <a:p>
                      <a:pPr marL="285750" indent="-285750" algn="l">
                        <a:buSzPct val="100000"/>
                        <a:buFont typeface="Arial" panose="020B0604020202020204"/>
                        <a:buChar char="•"/>
                        <a:defRPr sz="1800">
                          <a:solidFill>
                            <a:srgbClr val="00386B"/>
                          </a:solidFill>
                        </a:defRPr>
                      </a:pPr>
                      <a:r>
                        <a:t>our entrepreneurship training beneficiaries</a:t>
                      </a:r>
                    </a:p>
                    <a:p>
                      <a:pPr marL="285750" indent="-285750" algn="l">
                        <a:buSzPct val="100000"/>
                        <a:buFont typeface="Arial" panose="020B0604020202020204"/>
                        <a:buChar char="•"/>
                        <a:defRPr sz="1800">
                          <a:solidFill>
                            <a:srgbClr val="00386B"/>
                          </a:solidFill>
                        </a:defRPr>
                      </a:pPr>
                      <a:r>
                        <a:t>private and public institutions who deliver entrepreneurship support programs:</a:t>
                      </a:r>
                    </a:p>
                    <a:p>
                      <a:pPr marL="876300" lvl="2" indent="-342900" algn="just">
                        <a:spcBef>
                          <a:spcPts val="500"/>
                        </a:spcBef>
                        <a:buClr>
                          <a:srgbClr val="00B0F0"/>
                        </a:buClr>
                        <a:buSzPct val="100000"/>
                        <a:buChar char="-"/>
                        <a:tabLst>
                          <a:tab pos="800100" algn="l"/>
                        </a:tabLst>
                        <a:defRPr sz="1800">
                          <a:solidFill>
                            <a:srgbClr val="00386B"/>
                          </a:solidFill>
                        </a:defRPr>
                      </a:pPr>
                      <a:r>
                        <a:t>city councils</a:t>
                      </a:r>
                    </a:p>
                    <a:p>
                      <a:pPr marL="876300" lvl="2" indent="-342900" algn="just">
                        <a:spcBef>
                          <a:spcPts val="500"/>
                        </a:spcBef>
                        <a:buClr>
                          <a:srgbClr val="00B0F0"/>
                        </a:buClr>
                        <a:buSzPct val="100000"/>
                        <a:buChar char="-"/>
                        <a:tabLst>
                          <a:tab pos="800100" algn="l"/>
                        </a:tabLst>
                        <a:defRPr sz="1800">
                          <a:solidFill>
                            <a:srgbClr val="00386B"/>
                          </a:solidFill>
                        </a:defRPr>
                      </a:pPr>
                      <a:r>
                        <a:t>universities</a:t>
                      </a:r>
                    </a:p>
                    <a:p>
                      <a:pPr marL="876300" lvl="2" indent="-342900" algn="just">
                        <a:spcBef>
                          <a:spcPts val="500"/>
                        </a:spcBef>
                        <a:buClr>
                          <a:srgbClr val="00B0F0"/>
                        </a:buClr>
                        <a:buSzPct val="100000"/>
                        <a:buChar char="-"/>
                        <a:tabLst>
                          <a:tab pos="800100" algn="l"/>
                        </a:tabLst>
                        <a:defRPr sz="1800">
                          <a:solidFill>
                            <a:srgbClr val="00386B"/>
                          </a:solidFill>
                        </a:defRPr>
                      </a:pPr>
                      <a:r>
                        <a:t>business schools</a:t>
                      </a:r>
                    </a:p>
                    <a:p>
                      <a:pPr marL="876300" lvl="2" indent="-342900" algn="just">
                        <a:spcBef>
                          <a:spcPts val="500"/>
                        </a:spcBef>
                        <a:buClr>
                          <a:srgbClr val="00B0F0"/>
                        </a:buClr>
                        <a:buSzPct val="100000"/>
                        <a:buChar char="-"/>
                        <a:tabLst>
                          <a:tab pos="800100" algn="l"/>
                        </a:tabLst>
                        <a:defRPr sz="1800">
                          <a:solidFill>
                            <a:srgbClr val="00386B"/>
                          </a:solidFill>
                        </a:defRPr>
                      </a:pPr>
                      <a:r>
                        <a:t>incubators</a:t>
                      </a:r>
                    </a:p>
                    <a:p>
                      <a:pPr marL="876300" lvl="2" indent="-342900" algn="just">
                        <a:spcBef>
                          <a:spcPts val="500"/>
                        </a:spcBef>
                        <a:buClr>
                          <a:srgbClr val="00B0F0"/>
                        </a:buClr>
                        <a:buSzPct val="100000"/>
                        <a:buChar char="-"/>
                        <a:tabLst>
                          <a:tab pos="800100" algn="l"/>
                        </a:tabLst>
                        <a:defRPr sz="1800">
                          <a:solidFill>
                            <a:srgbClr val="00386B"/>
                          </a:solidFill>
                        </a:defRPr>
                      </a:pPr>
                      <a:r>
                        <a:t>youth agencies and associations</a:t>
                      </a:r>
                    </a:p>
                  </a:txBody>
                  <a:tcPr marL="45720" marR="45720" horzOverflow="overflow">
                    <a:noFill/>
                  </a:tcPr>
                </a:tc>
                <a:extLst>
                  <a:ext uri="{0D108BD9-81ED-4DB2-BD59-A6C34878D82A}">
                    <a16:rowId xmlns="" xmlns:a16="http://schemas.microsoft.com/office/drawing/2014/main" val="10001"/>
                  </a:ext>
                </a:extLst>
              </a:tr>
              <a:tr h="1030450">
                <a:tc gridSpan="2">
                  <a:txBody>
                    <a:bodyPr/>
                    <a:lstStyle/>
                    <a:p>
                      <a:pPr marL="358775" lvl="1" indent="-172720" algn="just">
                        <a:lnSpc>
                          <a:spcPct val="150000"/>
                        </a:lnSpc>
                        <a:buClr>
                          <a:srgbClr val="00B0F0"/>
                        </a:buClr>
                        <a:buSzPct val="100000"/>
                        <a:buChar char="➢"/>
                        <a:defRPr sz="1600">
                          <a:solidFill>
                            <a:srgbClr val="00386B"/>
                          </a:solidFill>
                        </a:defRPr>
                      </a:pPr>
                      <a:r>
                        <a:t>Delivering conferences, programme's presentations, etc. </a:t>
                      </a:r>
                    </a:p>
                    <a:p>
                      <a:pPr marL="358775" lvl="1" indent="-172720" algn="just">
                        <a:lnSpc>
                          <a:spcPct val="150000"/>
                        </a:lnSpc>
                        <a:buClr>
                          <a:srgbClr val="00B0F0"/>
                        </a:buClr>
                        <a:buSzPct val="100000"/>
                        <a:buChar char="➢"/>
                        <a:defRPr sz="1600">
                          <a:solidFill>
                            <a:srgbClr val="00386B"/>
                          </a:solidFill>
                        </a:defRPr>
                      </a:pPr>
                      <a:r>
                        <a:t>Entrepreneurship fairs </a:t>
                      </a:r>
                    </a:p>
                    <a:p>
                      <a:pPr marL="358775" lvl="1" indent="-172720" algn="just">
                        <a:lnSpc>
                          <a:spcPct val="150000"/>
                        </a:lnSpc>
                        <a:buClr>
                          <a:srgbClr val="00B0F0"/>
                        </a:buClr>
                        <a:buSzPct val="100000"/>
                        <a:buChar char="➢"/>
                        <a:defRPr sz="1600">
                          <a:solidFill>
                            <a:srgbClr val="00386B"/>
                          </a:solidFill>
                        </a:defRPr>
                      </a:pPr>
                      <a:r>
                        <a:t>Open networking events</a:t>
                      </a:r>
                    </a:p>
                  </a:txBody>
                  <a:tcPr marL="45720" marR="45720" horzOverflow="overflow">
                    <a:solidFill>
                      <a:srgbClr val="BAC405"/>
                    </a:solidFill>
                  </a:tcPr>
                </a:tc>
                <a:tc hMerge="1">
                  <a:txBody>
                    <a:bodyPr/>
                    <a:lstStyle/>
                    <a:p>
                      <a:endParaRPr lang="es-ES"/>
                    </a:p>
                  </a:txBody>
                  <a:tcPr/>
                </a:tc>
                <a:extLst>
                  <a:ext uri="{0D108BD9-81ED-4DB2-BD59-A6C34878D82A}">
                    <a16:rowId xmlns="" xmlns:a16="http://schemas.microsoft.com/office/drawing/2014/main" val="10002"/>
                  </a:ext>
                </a:extLst>
              </a:tr>
            </a:tbl>
          </a:graphicData>
        </a:graphic>
      </p:graphicFrame>
      <p:grpSp>
        <p:nvGrpSpPr>
          <p:cNvPr id="489" name="AutoShape 9"/>
          <p:cNvGrpSpPr/>
          <p:nvPr/>
        </p:nvGrpSpPr>
        <p:grpSpPr>
          <a:xfrm>
            <a:off x="1576742" y="4870105"/>
            <a:ext cx="1518353" cy="454441"/>
            <a:chOff x="0" y="0"/>
            <a:chExt cx="1518351" cy="454439"/>
          </a:xfrm>
        </p:grpSpPr>
        <p:sp>
          <p:nvSpPr>
            <p:cNvPr id="487" name="Chevron"/>
            <p:cNvSpPr/>
            <p:nvPr/>
          </p:nvSpPr>
          <p:spPr>
            <a:xfrm>
              <a:off x="0" y="0"/>
              <a:ext cx="1518352" cy="454440"/>
            </a:xfrm>
            <a:prstGeom prst="chevron">
              <a:avLst>
                <a:gd name="adj" fmla="val 17978"/>
              </a:avLst>
            </a:prstGeom>
            <a:solidFill>
              <a:srgbClr val="BAC405"/>
            </a:solidFill>
            <a:ln w="12700" cap="flat">
              <a:noFill/>
              <a:miter lim="400000"/>
            </a:ln>
            <a:effectLst/>
          </p:spPr>
          <p:txBody>
            <a:bodyPr wrap="square" lIns="45719" tIns="45719" rIns="45719" bIns="45719" numCol="1" anchor="ctr">
              <a:noAutofit/>
            </a:bodyPr>
            <a:lstStyle/>
            <a:p>
              <a:pPr algn="ctr">
                <a:defRPr>
                  <a:latin typeface="Arial" panose="020B0604020202020204"/>
                  <a:ea typeface="Arial" panose="020B0604020202020204"/>
                  <a:cs typeface="Arial" panose="020B0604020202020204"/>
                  <a:sym typeface="Arial" panose="020B0604020202020204"/>
                </a:defRPr>
              </a:pPr>
              <a:endParaRPr/>
            </a:p>
          </p:txBody>
        </p:sp>
        <p:sp>
          <p:nvSpPr>
            <p:cNvPr id="488" name="How"/>
            <p:cNvSpPr txBox="1"/>
            <p:nvPr/>
          </p:nvSpPr>
          <p:spPr>
            <a:xfrm>
              <a:off x="494356" y="60676"/>
              <a:ext cx="529640" cy="333088"/>
            </a:xfrm>
            <a:prstGeom prst="rect">
              <a:avLst/>
            </a:prstGeom>
            <a:noFill/>
            <a:ln w="12700" cap="flat">
              <a:noFill/>
              <a:miter lim="400000"/>
            </a:ln>
            <a:effectLst/>
          </p:spPr>
          <p:txBody>
            <a:bodyPr wrap="none" lIns="45719" tIns="45719" rIns="45719" bIns="45719" numCol="1" anchor="ctr">
              <a:spAutoFit/>
            </a:bodyPr>
            <a:lstStyle>
              <a:lvl1pPr algn="ctr">
                <a:defRPr>
                  <a:solidFill>
                    <a:srgbClr val="00386B"/>
                  </a:solidFill>
                </a:defRPr>
              </a:lvl1pPr>
            </a:lstStyle>
            <a:p>
              <a:r>
                <a:t>How</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Grupo 48"/>
          <p:cNvGrpSpPr/>
          <p:nvPr/>
        </p:nvGrpSpPr>
        <p:grpSpPr>
          <a:xfrm>
            <a:off x="-1" y="-1"/>
            <a:ext cx="3858895" cy="323140"/>
            <a:chOff x="0" y="0"/>
            <a:chExt cx="3858893" cy="323138"/>
          </a:xfrm>
        </p:grpSpPr>
        <p:sp>
          <p:nvSpPr>
            <p:cNvPr id="491"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492"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493"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495" name="CuadroTexto 7"/>
          <p:cNvSpPr txBox="1"/>
          <p:nvPr/>
        </p:nvSpPr>
        <p:spPr>
          <a:xfrm>
            <a:off x="524875" y="7721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process: Selection</a:t>
            </a:r>
          </a:p>
        </p:txBody>
      </p:sp>
      <p:grpSp>
        <p:nvGrpSpPr>
          <p:cNvPr id="516" name="Agrupa 1"/>
          <p:cNvGrpSpPr/>
          <p:nvPr/>
        </p:nvGrpSpPr>
        <p:grpSpPr>
          <a:xfrm>
            <a:off x="694052" y="1372173"/>
            <a:ext cx="10672330" cy="413932"/>
            <a:chOff x="0" y="0"/>
            <a:chExt cx="10672328" cy="413930"/>
          </a:xfrm>
        </p:grpSpPr>
        <p:grpSp>
          <p:nvGrpSpPr>
            <p:cNvPr id="500" name="AutoShape 8"/>
            <p:cNvGrpSpPr/>
            <p:nvPr/>
          </p:nvGrpSpPr>
          <p:grpSpPr>
            <a:xfrm>
              <a:off x="-1" y="0"/>
              <a:ext cx="1814701" cy="413931"/>
              <a:chOff x="0" y="0"/>
              <a:chExt cx="1814699" cy="413930"/>
            </a:xfrm>
          </p:grpSpPr>
          <p:sp>
            <p:nvSpPr>
              <p:cNvPr id="498"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499"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503" name="AutoShape 9"/>
            <p:cNvGrpSpPr/>
            <p:nvPr/>
          </p:nvGrpSpPr>
          <p:grpSpPr>
            <a:xfrm>
              <a:off x="1768943" y="0"/>
              <a:ext cx="1821001" cy="413931"/>
              <a:chOff x="0" y="0"/>
              <a:chExt cx="1820999" cy="413930"/>
            </a:xfrm>
          </p:grpSpPr>
          <p:sp>
            <p:nvSpPr>
              <p:cNvPr id="501" name="Chevron"/>
              <p:cNvSpPr/>
              <p:nvPr/>
            </p:nvSpPr>
            <p:spPr>
              <a:xfrm>
                <a:off x="0" y="0"/>
                <a:ext cx="1821000"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02"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506" name="AutoShape 10"/>
            <p:cNvGrpSpPr/>
            <p:nvPr/>
          </p:nvGrpSpPr>
          <p:grpSpPr>
            <a:xfrm>
              <a:off x="3545316" y="0"/>
              <a:ext cx="1840496" cy="413931"/>
              <a:chOff x="0" y="0"/>
              <a:chExt cx="1840495" cy="413930"/>
            </a:xfrm>
          </p:grpSpPr>
          <p:sp>
            <p:nvSpPr>
              <p:cNvPr id="504"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05"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509" name="AutoShape 11"/>
            <p:cNvGrpSpPr/>
            <p:nvPr/>
          </p:nvGrpSpPr>
          <p:grpSpPr>
            <a:xfrm>
              <a:off x="5347354" y="0"/>
              <a:ext cx="1815127" cy="413931"/>
              <a:chOff x="0" y="0"/>
              <a:chExt cx="1815126" cy="413930"/>
            </a:xfrm>
          </p:grpSpPr>
          <p:sp>
            <p:nvSpPr>
              <p:cNvPr id="507"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08"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512" name="AutoShape 12"/>
            <p:cNvGrpSpPr/>
            <p:nvPr/>
          </p:nvGrpSpPr>
          <p:grpSpPr>
            <a:xfrm>
              <a:off x="7128151" y="0"/>
              <a:ext cx="1775234" cy="413931"/>
              <a:chOff x="0" y="0"/>
              <a:chExt cx="1775233" cy="413930"/>
            </a:xfrm>
          </p:grpSpPr>
          <p:sp>
            <p:nvSpPr>
              <p:cNvPr id="510"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11"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515" name="AutoShape 13"/>
            <p:cNvGrpSpPr/>
            <p:nvPr/>
          </p:nvGrpSpPr>
          <p:grpSpPr>
            <a:xfrm>
              <a:off x="8857202" y="0"/>
              <a:ext cx="1815127" cy="413931"/>
              <a:chOff x="0" y="0"/>
              <a:chExt cx="1815126" cy="413930"/>
            </a:xfrm>
          </p:grpSpPr>
          <p:sp>
            <p:nvSpPr>
              <p:cNvPr id="513"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14"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sp>
        <p:nvSpPr>
          <p:cNvPr id="517" name="TextBox 5"/>
          <p:cNvSpPr txBox="1"/>
          <p:nvPr/>
        </p:nvSpPr>
        <p:spPr>
          <a:xfrm>
            <a:off x="646751" y="2096054"/>
            <a:ext cx="5559833" cy="333088"/>
          </a:xfrm>
          <a:prstGeom prst="rect">
            <a:avLst/>
          </a:prstGeom>
          <a:ln w="12700">
            <a:miter lim="400000"/>
          </a:ln>
        </p:spPr>
        <p:txBody>
          <a:bodyPr lIns="45719" rIns="45719">
            <a:spAutoFit/>
          </a:bodyPr>
          <a:lstStyle>
            <a:lvl1pPr>
              <a:defRPr b="1">
                <a:solidFill>
                  <a:srgbClr val="00386B"/>
                </a:solidFill>
              </a:defRPr>
            </a:lvl1pPr>
          </a:lstStyle>
          <a:p>
            <a:r>
              <a:t>What type of young people / businesses do we support?</a:t>
            </a:r>
          </a:p>
        </p:txBody>
      </p:sp>
      <p:sp>
        <p:nvSpPr>
          <p:cNvPr id="518" name="Content Placeholder 2"/>
          <p:cNvSpPr txBox="1"/>
          <p:nvPr/>
        </p:nvSpPr>
        <p:spPr>
          <a:xfrm>
            <a:off x="6069965" y="2506980"/>
            <a:ext cx="5457825" cy="3784600"/>
          </a:xfrm>
          <a:prstGeom prst="rect">
            <a:avLst/>
          </a:prstGeom>
          <a:ln w="12700">
            <a:miter lim="400000"/>
          </a:ln>
        </p:spPr>
        <p:txBody>
          <a:bodyPr wrap="square" lIns="45719" rIns="45719">
            <a:spAutoFit/>
          </a:bodyPr>
          <a:lstStyle/>
          <a:p>
            <a:pPr marL="285750" indent="-285750" algn="just">
              <a:lnSpc>
                <a:spcPct val="150000"/>
              </a:lnSpc>
              <a:buClr>
                <a:srgbClr val="00B0F0"/>
              </a:buClr>
              <a:buSzPct val="100000"/>
              <a:buFont typeface="Arial" panose="020B0604020202020204"/>
              <a:buChar char="•"/>
              <a:defRPr sz="2000">
                <a:solidFill>
                  <a:srgbClr val="00386B"/>
                </a:solidFill>
              </a:defRPr>
            </a:pPr>
            <a:r>
              <a:t>Young people between 18-35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Under-served in terms of starting a business</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Display entrepreneurial potential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Recently started their business</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Backed up by a viable business plan</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Have potential to create employment</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Socially responsible / ethical activity &amp; approach</a:t>
            </a:r>
            <a:endParaRPr sz="2800"/>
          </a:p>
          <a:p>
            <a:pPr marL="285750" indent="-285750" algn="just">
              <a:lnSpc>
                <a:spcPct val="150000"/>
              </a:lnSpc>
              <a:buClr>
                <a:srgbClr val="00B0F0"/>
              </a:buClr>
              <a:buSzPct val="100000"/>
              <a:buFont typeface="Arial" panose="020B0604020202020204"/>
              <a:buChar char="•"/>
              <a:defRPr sz="2000"/>
            </a:pPr>
            <a:endParaRPr sz="2800"/>
          </a:p>
        </p:txBody>
      </p:sp>
      <p:grpSp>
        <p:nvGrpSpPr>
          <p:cNvPr id="522" name="Agrupa 9"/>
          <p:cNvGrpSpPr/>
          <p:nvPr/>
        </p:nvGrpSpPr>
        <p:grpSpPr>
          <a:xfrm>
            <a:off x="694052" y="2507179"/>
            <a:ext cx="4799276" cy="3598219"/>
            <a:chOff x="0" y="0"/>
            <a:chExt cx="4799274" cy="3598217"/>
          </a:xfrm>
        </p:grpSpPr>
        <p:pic>
          <p:nvPicPr>
            <p:cNvPr id="519" name="Picture 4" descr="Picture 4"/>
            <p:cNvPicPr>
              <a:picLocks noChangeAspect="1"/>
            </p:cNvPicPr>
            <p:nvPr/>
          </p:nvPicPr>
          <p:blipFill>
            <a:blip r:embed="rId2"/>
            <a:srcRect l="8701" r="2609"/>
            <a:stretch>
              <a:fillRect/>
            </a:stretch>
          </p:blipFill>
          <p:spPr>
            <a:xfrm>
              <a:off x="0" y="0"/>
              <a:ext cx="4799275" cy="3598218"/>
            </a:xfrm>
            <a:prstGeom prst="rect">
              <a:avLst/>
            </a:prstGeom>
            <a:ln w="12700" cap="flat">
              <a:noFill/>
              <a:miter lim="400000"/>
              <a:headEnd/>
              <a:tailEnd/>
            </a:ln>
            <a:effectLst/>
          </p:spPr>
        </p:pic>
        <p:pic>
          <p:nvPicPr>
            <p:cNvPr id="520" name="Picture 2" descr="Picture 2"/>
            <p:cNvPicPr>
              <a:picLocks noChangeAspect="1"/>
            </p:cNvPicPr>
            <p:nvPr/>
          </p:nvPicPr>
          <p:blipFill>
            <a:blip r:embed="rId3"/>
            <a:srcRect l="24950" t="25709" r="24888" b="26114"/>
            <a:stretch>
              <a:fillRect/>
            </a:stretch>
          </p:blipFill>
          <p:spPr>
            <a:xfrm>
              <a:off x="-1" y="60871"/>
              <a:ext cx="1378424" cy="1323834"/>
            </a:xfrm>
            <a:prstGeom prst="rect">
              <a:avLst/>
            </a:prstGeom>
            <a:ln w="12700" cap="flat">
              <a:noFill/>
              <a:miter lim="400000"/>
              <a:headEnd/>
              <a:tailEnd/>
            </a:ln>
            <a:effectLst/>
          </p:spPr>
        </p:pic>
        <p:pic>
          <p:nvPicPr>
            <p:cNvPr id="521" name="Imagen 11" descr="Imagen 11"/>
            <p:cNvPicPr>
              <a:picLocks noChangeAspect="1"/>
            </p:cNvPicPr>
            <p:nvPr/>
          </p:nvPicPr>
          <p:blipFill>
            <a:blip r:embed="rId4"/>
            <a:srcRect t="62811" b="16189"/>
            <a:stretch>
              <a:fillRect/>
            </a:stretch>
          </p:blipFill>
          <p:spPr>
            <a:xfrm>
              <a:off x="1354915" y="144459"/>
              <a:ext cx="1135295" cy="278845"/>
            </a:xfrm>
            <a:prstGeom prst="rect">
              <a:avLst/>
            </a:prstGeom>
            <a:ln w="12700" cap="flat">
              <a:noFill/>
              <a:miter lim="400000"/>
              <a:headEnd/>
              <a:tailEnd/>
            </a:ln>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 name="Grupo 6"/>
          <p:cNvGrpSpPr/>
          <p:nvPr/>
        </p:nvGrpSpPr>
        <p:grpSpPr>
          <a:xfrm>
            <a:off x="-1" y="-1"/>
            <a:ext cx="3858895" cy="334621"/>
            <a:chOff x="0" y="0"/>
            <a:chExt cx="3858893" cy="334619"/>
          </a:xfrm>
        </p:grpSpPr>
        <p:sp>
          <p:nvSpPr>
            <p:cNvPr id="524"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525"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526"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528"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process: Selection</a:t>
            </a:r>
          </a:p>
        </p:txBody>
      </p:sp>
      <p:pic>
        <p:nvPicPr>
          <p:cNvPr id="529"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pic>
        <p:nvPicPr>
          <p:cNvPr id="530" name="Imatge 4" descr="Imatge 4"/>
          <p:cNvPicPr>
            <a:picLocks noChangeAspect="1"/>
          </p:cNvPicPr>
          <p:nvPr/>
        </p:nvPicPr>
        <p:blipFill>
          <a:blip r:embed="rId3"/>
          <a:srcRect l="21890" t="1453" r="8371" b="28684"/>
          <a:stretch>
            <a:fillRect/>
          </a:stretch>
        </p:blipFill>
        <p:spPr>
          <a:xfrm>
            <a:off x="656946" y="2456379"/>
            <a:ext cx="4789063" cy="3598219"/>
          </a:xfrm>
          <a:prstGeom prst="rect">
            <a:avLst/>
          </a:prstGeom>
          <a:ln w="12700">
            <a:miter lim="400000"/>
            <a:headEnd/>
            <a:tailEnd/>
          </a:ln>
        </p:spPr>
      </p:pic>
      <p:grpSp>
        <p:nvGrpSpPr>
          <p:cNvPr id="549" name="Agrupa 1"/>
          <p:cNvGrpSpPr/>
          <p:nvPr/>
        </p:nvGrpSpPr>
        <p:grpSpPr>
          <a:xfrm>
            <a:off x="656945" y="1321373"/>
            <a:ext cx="10672331" cy="413932"/>
            <a:chOff x="0" y="0"/>
            <a:chExt cx="10672328" cy="413930"/>
          </a:xfrm>
        </p:grpSpPr>
        <p:grpSp>
          <p:nvGrpSpPr>
            <p:cNvPr id="533" name="AutoShape 8"/>
            <p:cNvGrpSpPr/>
            <p:nvPr/>
          </p:nvGrpSpPr>
          <p:grpSpPr>
            <a:xfrm>
              <a:off x="-1" y="0"/>
              <a:ext cx="1814701" cy="413931"/>
              <a:chOff x="0" y="0"/>
              <a:chExt cx="1814699" cy="413930"/>
            </a:xfrm>
          </p:grpSpPr>
          <p:sp>
            <p:nvSpPr>
              <p:cNvPr id="531"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32"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536" name="AutoShape 9"/>
            <p:cNvGrpSpPr/>
            <p:nvPr/>
          </p:nvGrpSpPr>
          <p:grpSpPr>
            <a:xfrm>
              <a:off x="1768943" y="0"/>
              <a:ext cx="1821001" cy="413931"/>
              <a:chOff x="0" y="0"/>
              <a:chExt cx="1820999" cy="413930"/>
            </a:xfrm>
          </p:grpSpPr>
          <p:sp>
            <p:nvSpPr>
              <p:cNvPr id="534" name="Chevron"/>
              <p:cNvSpPr/>
              <p:nvPr/>
            </p:nvSpPr>
            <p:spPr>
              <a:xfrm>
                <a:off x="0" y="0"/>
                <a:ext cx="1821000"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35"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539" name="AutoShape 10"/>
            <p:cNvGrpSpPr/>
            <p:nvPr/>
          </p:nvGrpSpPr>
          <p:grpSpPr>
            <a:xfrm>
              <a:off x="3545316" y="0"/>
              <a:ext cx="1840496" cy="413931"/>
              <a:chOff x="0" y="0"/>
              <a:chExt cx="1840495" cy="413930"/>
            </a:xfrm>
          </p:grpSpPr>
          <p:sp>
            <p:nvSpPr>
              <p:cNvPr id="537"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38"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542" name="AutoShape 11"/>
            <p:cNvGrpSpPr/>
            <p:nvPr/>
          </p:nvGrpSpPr>
          <p:grpSpPr>
            <a:xfrm>
              <a:off x="5347354" y="0"/>
              <a:ext cx="1815127" cy="413931"/>
              <a:chOff x="0" y="0"/>
              <a:chExt cx="1815126" cy="413930"/>
            </a:xfrm>
          </p:grpSpPr>
          <p:sp>
            <p:nvSpPr>
              <p:cNvPr id="540"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41"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545" name="AutoShape 12"/>
            <p:cNvGrpSpPr/>
            <p:nvPr/>
          </p:nvGrpSpPr>
          <p:grpSpPr>
            <a:xfrm>
              <a:off x="7128151" y="0"/>
              <a:ext cx="1775234" cy="413931"/>
              <a:chOff x="0" y="0"/>
              <a:chExt cx="1775233" cy="413930"/>
            </a:xfrm>
          </p:grpSpPr>
          <p:sp>
            <p:nvSpPr>
              <p:cNvPr id="543"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44"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548" name="AutoShape 13"/>
            <p:cNvGrpSpPr/>
            <p:nvPr/>
          </p:nvGrpSpPr>
          <p:grpSpPr>
            <a:xfrm>
              <a:off x="8857202" y="0"/>
              <a:ext cx="1815127" cy="413931"/>
              <a:chOff x="0" y="0"/>
              <a:chExt cx="1815126" cy="413930"/>
            </a:xfrm>
          </p:grpSpPr>
          <p:sp>
            <p:nvSpPr>
              <p:cNvPr id="546"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47"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sp>
        <p:nvSpPr>
          <p:cNvPr id="550" name="TextBox 5"/>
          <p:cNvSpPr txBox="1"/>
          <p:nvPr/>
        </p:nvSpPr>
        <p:spPr>
          <a:xfrm>
            <a:off x="609645" y="2045254"/>
            <a:ext cx="5150697" cy="333088"/>
          </a:xfrm>
          <a:prstGeom prst="rect">
            <a:avLst/>
          </a:prstGeom>
          <a:ln w="12700">
            <a:miter lim="400000"/>
          </a:ln>
        </p:spPr>
        <p:txBody>
          <a:bodyPr lIns="45719" rIns="45719">
            <a:spAutoFit/>
          </a:bodyPr>
          <a:lstStyle>
            <a:lvl1pPr>
              <a:defRPr b="1">
                <a:solidFill>
                  <a:srgbClr val="00386B"/>
                </a:solidFill>
              </a:defRPr>
            </a:lvl1pPr>
          </a:lstStyle>
          <a:p>
            <a:r>
              <a:t>Mentor profile</a:t>
            </a:r>
          </a:p>
        </p:txBody>
      </p:sp>
      <p:sp>
        <p:nvSpPr>
          <p:cNvPr id="551" name="Content Placeholder 2"/>
          <p:cNvSpPr txBox="1"/>
          <p:nvPr/>
        </p:nvSpPr>
        <p:spPr>
          <a:xfrm>
            <a:off x="6050020" y="2305642"/>
            <a:ext cx="5532335" cy="3344378"/>
          </a:xfrm>
          <a:prstGeom prst="rect">
            <a:avLst/>
          </a:prstGeom>
          <a:ln w="12700">
            <a:miter lim="400000"/>
          </a:ln>
        </p:spPr>
        <p:txBody>
          <a:bodyPr lIns="45719" rIns="45719">
            <a:spAutoFit/>
          </a:bodyPr>
          <a:lstStyle/>
          <a:p>
            <a:pPr marL="285750" indent="-285750" algn="just">
              <a:lnSpc>
                <a:spcPct val="150000"/>
              </a:lnSpc>
              <a:buClr>
                <a:srgbClr val="00B0F0"/>
              </a:buClr>
              <a:buSzPct val="100000"/>
              <a:buFont typeface="Arial" panose="020B0604020202020204"/>
              <a:buChar char="•"/>
              <a:defRPr sz="2000">
                <a:solidFill>
                  <a:srgbClr val="00386B"/>
                </a:solidFill>
              </a:defRPr>
            </a:pPr>
            <a:r>
              <a:t>entrepreneurs or professionals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working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with entrepreneurial and business experience.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willingness to commit the time required to working on a voluntary basis and to seek the entrepreneur’s best interest. </a:t>
            </a:r>
            <a:endParaRPr sz="2800"/>
          </a:p>
          <a:p>
            <a:pPr marL="285750" indent="-285750" algn="just">
              <a:lnSpc>
                <a:spcPct val="150000"/>
              </a:lnSpc>
              <a:buClr>
                <a:srgbClr val="00B0F0"/>
              </a:buClr>
              <a:buSzPct val="100000"/>
              <a:buFont typeface="Arial" panose="020B0604020202020204"/>
              <a:buChar char="•"/>
              <a:defRPr sz="2000">
                <a:solidFill>
                  <a:srgbClr val="00386B"/>
                </a:solidFill>
              </a:defRPr>
            </a:pPr>
            <a:r>
              <a:t>skills to perform the mentor’s role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 name="Grupo 2"/>
          <p:cNvGrpSpPr/>
          <p:nvPr/>
        </p:nvGrpSpPr>
        <p:grpSpPr>
          <a:xfrm>
            <a:off x="0" y="-1"/>
            <a:ext cx="3852646" cy="334622"/>
            <a:chOff x="0" y="0"/>
            <a:chExt cx="3852645" cy="334620"/>
          </a:xfrm>
        </p:grpSpPr>
        <p:sp>
          <p:nvSpPr>
            <p:cNvPr id="555"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556"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557"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559"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560" name="CuadroTexto 7"/>
          <p:cNvSpPr txBox="1"/>
          <p:nvPr/>
        </p:nvSpPr>
        <p:spPr>
          <a:xfrm>
            <a:off x="524875" y="613800"/>
            <a:ext cx="8999143" cy="437664"/>
          </a:xfrm>
          <a:prstGeom prst="rect">
            <a:avLst/>
          </a:prstGeom>
          <a:ln w="12700">
            <a:miter lim="400000"/>
          </a:ln>
        </p:spPr>
        <p:txBody>
          <a:bodyPr lIns="45719" rIns="45719">
            <a:spAutoFit/>
          </a:bodyPr>
          <a:lstStyle>
            <a:lvl1pPr>
              <a:defRPr sz="2600" b="1">
                <a:solidFill>
                  <a:srgbClr val="00386B"/>
                </a:solidFill>
              </a:defRPr>
            </a:lvl1pPr>
          </a:lstStyle>
          <a:p>
            <a:r>
              <a:t>YBS Mentoring process: Training</a:t>
            </a:r>
          </a:p>
        </p:txBody>
      </p:sp>
      <p:pic>
        <p:nvPicPr>
          <p:cNvPr id="561" name="Imatge 5" descr="Imatge 5"/>
          <p:cNvPicPr>
            <a:picLocks noChangeAspect="1"/>
          </p:cNvPicPr>
          <p:nvPr/>
        </p:nvPicPr>
        <p:blipFill>
          <a:blip r:embed="rId3"/>
          <a:stretch>
            <a:fillRect/>
          </a:stretch>
        </p:blipFill>
        <p:spPr>
          <a:xfrm>
            <a:off x="710986" y="2316546"/>
            <a:ext cx="4748515" cy="3561387"/>
          </a:xfrm>
          <a:prstGeom prst="rect">
            <a:avLst/>
          </a:prstGeom>
          <a:ln w="12700">
            <a:miter lim="400000"/>
            <a:headEnd/>
            <a:tailEnd/>
          </a:ln>
        </p:spPr>
      </p:pic>
      <p:grpSp>
        <p:nvGrpSpPr>
          <p:cNvPr id="582" name="Agrupa 1"/>
          <p:cNvGrpSpPr/>
          <p:nvPr/>
        </p:nvGrpSpPr>
        <p:grpSpPr>
          <a:xfrm>
            <a:off x="710985" y="1168973"/>
            <a:ext cx="10672330" cy="413932"/>
            <a:chOff x="0" y="0"/>
            <a:chExt cx="10672328" cy="413930"/>
          </a:xfrm>
        </p:grpSpPr>
        <p:grpSp>
          <p:nvGrpSpPr>
            <p:cNvPr id="566" name="AutoShape 8"/>
            <p:cNvGrpSpPr/>
            <p:nvPr/>
          </p:nvGrpSpPr>
          <p:grpSpPr>
            <a:xfrm>
              <a:off x="-1" y="0"/>
              <a:ext cx="1814701" cy="413931"/>
              <a:chOff x="0" y="0"/>
              <a:chExt cx="1814699" cy="413930"/>
            </a:xfrm>
          </p:grpSpPr>
          <p:sp>
            <p:nvSpPr>
              <p:cNvPr id="564"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65"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569" name="AutoShape 9"/>
            <p:cNvGrpSpPr/>
            <p:nvPr/>
          </p:nvGrpSpPr>
          <p:grpSpPr>
            <a:xfrm>
              <a:off x="1768943" y="0"/>
              <a:ext cx="1821001" cy="413931"/>
              <a:chOff x="0" y="0"/>
              <a:chExt cx="1820999" cy="413930"/>
            </a:xfrm>
          </p:grpSpPr>
          <p:sp>
            <p:nvSpPr>
              <p:cNvPr id="567" name="Chevron"/>
              <p:cNvSpPr/>
              <p:nvPr/>
            </p:nvSpPr>
            <p:spPr>
              <a:xfrm>
                <a:off x="0" y="0"/>
                <a:ext cx="18210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68"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572" name="AutoShape 10"/>
            <p:cNvGrpSpPr/>
            <p:nvPr/>
          </p:nvGrpSpPr>
          <p:grpSpPr>
            <a:xfrm>
              <a:off x="3545316" y="0"/>
              <a:ext cx="1840496" cy="413931"/>
              <a:chOff x="0" y="0"/>
              <a:chExt cx="1840495" cy="413930"/>
            </a:xfrm>
          </p:grpSpPr>
          <p:sp>
            <p:nvSpPr>
              <p:cNvPr id="570" name="Chevron"/>
              <p:cNvSpPr/>
              <p:nvPr/>
            </p:nvSpPr>
            <p:spPr>
              <a:xfrm>
                <a:off x="0" y="0"/>
                <a:ext cx="1840496"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71"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575" name="AutoShape 11"/>
            <p:cNvGrpSpPr/>
            <p:nvPr/>
          </p:nvGrpSpPr>
          <p:grpSpPr>
            <a:xfrm>
              <a:off x="5347354" y="0"/>
              <a:ext cx="1815127" cy="413931"/>
              <a:chOff x="0" y="0"/>
              <a:chExt cx="1815126" cy="413930"/>
            </a:xfrm>
          </p:grpSpPr>
          <p:sp>
            <p:nvSpPr>
              <p:cNvPr id="573"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74"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578" name="AutoShape 12"/>
            <p:cNvGrpSpPr/>
            <p:nvPr/>
          </p:nvGrpSpPr>
          <p:grpSpPr>
            <a:xfrm>
              <a:off x="7128151" y="0"/>
              <a:ext cx="1775234" cy="413931"/>
              <a:chOff x="0" y="0"/>
              <a:chExt cx="1775233" cy="413930"/>
            </a:xfrm>
          </p:grpSpPr>
          <p:sp>
            <p:nvSpPr>
              <p:cNvPr id="576"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77"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581" name="AutoShape 13"/>
            <p:cNvGrpSpPr/>
            <p:nvPr/>
          </p:nvGrpSpPr>
          <p:grpSpPr>
            <a:xfrm>
              <a:off x="8857202" y="0"/>
              <a:ext cx="1815127" cy="413931"/>
              <a:chOff x="0" y="0"/>
              <a:chExt cx="1815126" cy="413930"/>
            </a:xfrm>
          </p:grpSpPr>
          <p:sp>
            <p:nvSpPr>
              <p:cNvPr id="579"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80"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graphicFrame>
        <p:nvGraphicFramePr>
          <p:cNvPr id="583" name="Taula 1"/>
          <p:cNvGraphicFramePr/>
          <p:nvPr/>
        </p:nvGraphicFramePr>
        <p:xfrm>
          <a:off x="5787390" y="2316480"/>
          <a:ext cx="6161405" cy="5486400"/>
        </p:xfrm>
        <a:graphic>
          <a:graphicData uri="http://schemas.openxmlformats.org/drawingml/2006/table">
            <a:tbl>
              <a:tblPr firstRow="1" bandRow="1">
                <a:tableStyleId>{4C3C2611-4C71-4FC5-86AE-919BDF0F9419}</a:tableStyleId>
              </a:tblPr>
              <a:tblGrid>
                <a:gridCol w="6161405">
                  <a:extLst>
                    <a:ext uri="{9D8B030D-6E8A-4147-A177-3AD203B41FA5}">
                      <a16:colId xmlns="" xmlns:a16="http://schemas.microsoft.com/office/drawing/2014/main" val="20000"/>
                    </a:ext>
                  </a:extLst>
                </a:gridCol>
              </a:tblGrid>
              <a:tr h="365760">
                <a:tc>
                  <a:txBody>
                    <a:bodyPr/>
                    <a:lstStyle/>
                    <a:p>
                      <a:pPr algn="l">
                        <a:defRPr sz="1800" b="0">
                          <a:solidFill>
                            <a:srgbClr val="000000"/>
                          </a:solidFill>
                        </a:defRPr>
                      </a:pPr>
                      <a:r>
                        <a:rPr b="1">
                          <a:solidFill>
                            <a:schemeClr val="accent5">
                              <a:lumOff val="44000"/>
                            </a:schemeClr>
                          </a:solidFill>
                        </a:rPr>
                        <a:t>Contents:</a:t>
                      </a:r>
                    </a:p>
                  </a:txBody>
                  <a:tcPr marL="45720" marR="45720" horzOverflow="overflow">
                    <a:solidFill>
                      <a:srgbClr val="BAC405"/>
                    </a:solidFill>
                  </a:tcPr>
                </a:tc>
                <a:extLst>
                  <a:ext uri="{0D108BD9-81ED-4DB2-BD59-A6C34878D82A}">
                    <a16:rowId xmlns="" xmlns:a16="http://schemas.microsoft.com/office/drawing/2014/main" val="10000"/>
                  </a:ext>
                </a:extLst>
              </a:tr>
              <a:tr h="5120640">
                <a:tc>
                  <a:txBody>
                    <a:bodyPr/>
                    <a:lstStyle/>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What is mentoring?</a:t>
                      </a:r>
                    </a:p>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Stages in the mentoring relationship</a:t>
                      </a:r>
                    </a:p>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Mentor skills and techniques</a:t>
                      </a:r>
                    </a:p>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How do mentors assist entrepreneurs?</a:t>
                      </a:r>
                    </a:p>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Dealing with challenges in the mentoring relationship</a:t>
                      </a:r>
                    </a:p>
                    <a:p>
                      <a:pPr marL="360680" lvl="1" indent="-179705" algn="just">
                        <a:lnSpc>
                          <a:spcPct val="150000"/>
                        </a:lnSpc>
                        <a:buClr>
                          <a:srgbClr val="00B0F0"/>
                        </a:buClr>
                        <a:buSzPct val="100000"/>
                        <a:buFont typeface="Arial" panose="020B0604020202020204"/>
                        <a:buChar char="•"/>
                        <a:tabLst>
                          <a:tab pos="355600" algn="l"/>
                        </a:tabLst>
                        <a:defRPr sz="2000">
                          <a:solidFill>
                            <a:srgbClr val="00386B"/>
                          </a:solidFill>
                        </a:defRPr>
                      </a:pPr>
                      <a:r>
                        <a:t>Ending the relationship</a:t>
                      </a:r>
                    </a:p>
                  </a:txBody>
                  <a:tcPr marL="45720" marR="45720" horzOverflow="overflow">
                    <a:noFill/>
                  </a:tcPr>
                </a:tc>
                <a:extLst>
                  <a:ext uri="{0D108BD9-81ED-4DB2-BD59-A6C34878D82A}">
                    <a16:rowId xmlns="" xmlns:a16="http://schemas.microsoft.com/office/drawing/2014/main" val="10001"/>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8" name="Grupo 48"/>
          <p:cNvGrpSpPr/>
          <p:nvPr/>
        </p:nvGrpSpPr>
        <p:grpSpPr>
          <a:xfrm>
            <a:off x="-1" y="-1"/>
            <a:ext cx="3858895" cy="323140"/>
            <a:chOff x="0" y="0"/>
            <a:chExt cx="3858893" cy="323138"/>
          </a:xfrm>
        </p:grpSpPr>
        <p:sp>
          <p:nvSpPr>
            <p:cNvPr id="585"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586"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587"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589" name="CuadroTexto 7"/>
          <p:cNvSpPr txBox="1"/>
          <p:nvPr/>
        </p:nvSpPr>
        <p:spPr>
          <a:xfrm>
            <a:off x="524875" y="7721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process: Matching</a:t>
            </a:r>
          </a:p>
        </p:txBody>
      </p:sp>
      <p:grpSp>
        <p:nvGrpSpPr>
          <p:cNvPr id="610" name="Agrupa 1"/>
          <p:cNvGrpSpPr/>
          <p:nvPr/>
        </p:nvGrpSpPr>
        <p:grpSpPr>
          <a:xfrm>
            <a:off x="710985" y="1287506"/>
            <a:ext cx="10672330" cy="413932"/>
            <a:chOff x="0" y="0"/>
            <a:chExt cx="10672328" cy="413930"/>
          </a:xfrm>
        </p:grpSpPr>
        <p:grpSp>
          <p:nvGrpSpPr>
            <p:cNvPr id="594" name="AutoShape 8"/>
            <p:cNvGrpSpPr/>
            <p:nvPr/>
          </p:nvGrpSpPr>
          <p:grpSpPr>
            <a:xfrm>
              <a:off x="-1" y="0"/>
              <a:ext cx="1814701" cy="413931"/>
              <a:chOff x="0" y="0"/>
              <a:chExt cx="1814699" cy="413930"/>
            </a:xfrm>
          </p:grpSpPr>
          <p:sp>
            <p:nvSpPr>
              <p:cNvPr id="592"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93"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597" name="AutoShape 9"/>
            <p:cNvGrpSpPr/>
            <p:nvPr/>
          </p:nvGrpSpPr>
          <p:grpSpPr>
            <a:xfrm>
              <a:off x="1768943" y="0"/>
              <a:ext cx="1821001" cy="413931"/>
              <a:chOff x="0" y="0"/>
              <a:chExt cx="1820999" cy="413930"/>
            </a:xfrm>
          </p:grpSpPr>
          <p:sp>
            <p:nvSpPr>
              <p:cNvPr id="595" name="Chevron"/>
              <p:cNvSpPr/>
              <p:nvPr/>
            </p:nvSpPr>
            <p:spPr>
              <a:xfrm>
                <a:off x="0" y="0"/>
                <a:ext cx="18210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96"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600" name="AutoShape 10"/>
            <p:cNvGrpSpPr/>
            <p:nvPr/>
          </p:nvGrpSpPr>
          <p:grpSpPr>
            <a:xfrm>
              <a:off x="3545316" y="0"/>
              <a:ext cx="1840496" cy="413931"/>
              <a:chOff x="0" y="0"/>
              <a:chExt cx="1840495" cy="413930"/>
            </a:xfrm>
          </p:grpSpPr>
          <p:sp>
            <p:nvSpPr>
              <p:cNvPr id="598"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599"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603" name="AutoShape 11"/>
            <p:cNvGrpSpPr/>
            <p:nvPr/>
          </p:nvGrpSpPr>
          <p:grpSpPr>
            <a:xfrm>
              <a:off x="5347354" y="0"/>
              <a:ext cx="1815127" cy="413931"/>
              <a:chOff x="0" y="0"/>
              <a:chExt cx="1815126" cy="413930"/>
            </a:xfrm>
          </p:grpSpPr>
          <p:sp>
            <p:nvSpPr>
              <p:cNvPr id="601" name="Chevron"/>
              <p:cNvSpPr/>
              <p:nvPr/>
            </p:nvSpPr>
            <p:spPr>
              <a:xfrm>
                <a:off x="0" y="0"/>
                <a:ext cx="1815127"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02"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606" name="AutoShape 12"/>
            <p:cNvGrpSpPr/>
            <p:nvPr/>
          </p:nvGrpSpPr>
          <p:grpSpPr>
            <a:xfrm>
              <a:off x="7128151" y="0"/>
              <a:ext cx="1775234" cy="413931"/>
              <a:chOff x="0" y="0"/>
              <a:chExt cx="1775233" cy="413930"/>
            </a:xfrm>
          </p:grpSpPr>
          <p:sp>
            <p:nvSpPr>
              <p:cNvPr id="604"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05"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609" name="AutoShape 13"/>
            <p:cNvGrpSpPr/>
            <p:nvPr/>
          </p:nvGrpSpPr>
          <p:grpSpPr>
            <a:xfrm>
              <a:off x="8857202" y="0"/>
              <a:ext cx="1815127" cy="413931"/>
              <a:chOff x="0" y="0"/>
              <a:chExt cx="1815126" cy="413930"/>
            </a:xfrm>
          </p:grpSpPr>
          <p:sp>
            <p:nvSpPr>
              <p:cNvPr id="607"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08"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sp>
        <p:nvSpPr>
          <p:cNvPr id="611" name="Content Placeholder 2"/>
          <p:cNvSpPr txBox="1"/>
          <p:nvPr/>
        </p:nvSpPr>
        <p:spPr>
          <a:xfrm>
            <a:off x="5636836" y="2075438"/>
            <a:ext cx="5851242" cy="3657065"/>
          </a:xfrm>
          <a:prstGeom prst="rect">
            <a:avLst/>
          </a:prstGeom>
          <a:ln w="12700">
            <a:miter lim="400000"/>
          </a:ln>
        </p:spPr>
        <p:txBody>
          <a:bodyPr lIns="45719" rIns="45719">
            <a:spAutoFit/>
          </a:bodyPr>
          <a:lstStyle/>
          <a:p>
            <a:pPr marL="350520" lvl="2" indent="-172720" algn="just">
              <a:lnSpc>
                <a:spcPct val="150000"/>
              </a:lnSpc>
              <a:spcBef>
                <a:spcPts val="500"/>
              </a:spcBef>
              <a:buClr>
                <a:srgbClr val="00B0F0"/>
              </a:buClr>
              <a:buSzPct val="100000"/>
              <a:buFont typeface="Arial" panose="020B0604020202020204"/>
              <a:buChar char="•"/>
              <a:defRPr sz="2000" b="1">
                <a:solidFill>
                  <a:srgbClr val="00386B"/>
                </a:solidFill>
              </a:defRPr>
            </a:pPr>
            <a:r>
              <a:t>Priority: </a:t>
            </a:r>
            <a:r>
              <a:rPr b="0"/>
              <a:t>meet the entrepreneur’s needs while respecting mentor’s preferences/objections </a:t>
            </a:r>
          </a:p>
          <a:p>
            <a:pPr marL="350520" lvl="2" indent="-172720" algn="just">
              <a:lnSpc>
                <a:spcPct val="150000"/>
              </a:lnSpc>
              <a:spcBef>
                <a:spcPts val="500"/>
              </a:spcBef>
              <a:buClr>
                <a:srgbClr val="00B0F0"/>
              </a:buClr>
              <a:buSzPct val="100000"/>
              <a:buFont typeface="Arial" panose="020B0604020202020204"/>
              <a:buChar char="•"/>
              <a:defRPr sz="2000" b="1">
                <a:solidFill>
                  <a:srgbClr val="00386B"/>
                </a:solidFill>
              </a:defRPr>
            </a:pPr>
            <a:r>
              <a:t>Criteria</a:t>
            </a:r>
            <a:r>
              <a:rPr b="0"/>
              <a:t>: </a:t>
            </a:r>
          </a:p>
          <a:p>
            <a:pPr marL="876300" lvl="2" indent="-342900" algn="just">
              <a:spcBef>
                <a:spcPts val="500"/>
              </a:spcBef>
              <a:buClr>
                <a:srgbClr val="00B0F0"/>
              </a:buClr>
              <a:buSzPct val="100000"/>
              <a:buChar char="-"/>
              <a:tabLst>
                <a:tab pos="800100" algn="l"/>
              </a:tabLst>
              <a:defRPr sz="2000">
                <a:solidFill>
                  <a:srgbClr val="00386B"/>
                </a:solidFill>
              </a:defRPr>
            </a:pPr>
            <a:r>
              <a:t>Mentor’s experience and knowledge suitable to help with the entrepreneur’s challenges</a:t>
            </a:r>
          </a:p>
          <a:p>
            <a:pPr marL="876300" lvl="2" indent="-342900" algn="just">
              <a:spcBef>
                <a:spcPts val="500"/>
              </a:spcBef>
              <a:buClr>
                <a:srgbClr val="00B0F0"/>
              </a:buClr>
              <a:buSzPct val="100000"/>
              <a:buChar char="-"/>
              <a:tabLst>
                <a:tab pos="800100" algn="l"/>
              </a:tabLst>
              <a:defRPr sz="2000">
                <a:solidFill>
                  <a:srgbClr val="00386B"/>
                </a:solidFill>
              </a:defRPr>
            </a:pPr>
            <a:r>
              <a:t>Compatibility (between personalities)</a:t>
            </a:r>
          </a:p>
          <a:p>
            <a:pPr marL="876300" lvl="2" indent="-342900" algn="just">
              <a:spcBef>
                <a:spcPts val="500"/>
              </a:spcBef>
              <a:buClr>
                <a:srgbClr val="00B0F0"/>
              </a:buClr>
              <a:buSzPct val="100000"/>
              <a:buChar char="-"/>
              <a:tabLst>
                <a:tab pos="800100" algn="l"/>
              </a:tabLst>
              <a:defRPr sz="2000">
                <a:solidFill>
                  <a:srgbClr val="00386B"/>
                </a:solidFill>
              </a:defRPr>
            </a:pPr>
            <a:r>
              <a:t>Availability (time and location) </a:t>
            </a:r>
          </a:p>
          <a:p>
            <a:pPr marL="350520" lvl="2" indent="-172720" algn="just">
              <a:lnSpc>
                <a:spcPct val="150000"/>
              </a:lnSpc>
              <a:spcBef>
                <a:spcPts val="500"/>
              </a:spcBef>
              <a:buClr>
                <a:srgbClr val="00B0F0"/>
              </a:buClr>
              <a:buSzPct val="100000"/>
              <a:buFont typeface="Arial" panose="020B0604020202020204"/>
              <a:buChar char="•"/>
              <a:defRPr sz="2000" b="1">
                <a:solidFill>
                  <a:srgbClr val="00386B"/>
                </a:solidFill>
              </a:defRPr>
            </a:pPr>
            <a:r>
              <a:t>Decision: </a:t>
            </a:r>
            <a:r>
              <a:rPr b="0"/>
              <a:t>taken by the mentoring manager</a:t>
            </a:r>
          </a:p>
          <a:p>
            <a:pPr marL="352425" lvl="2" indent="-179070" algn="just">
              <a:lnSpc>
                <a:spcPct val="150000"/>
              </a:lnSpc>
              <a:spcBef>
                <a:spcPts val="500"/>
              </a:spcBef>
              <a:buClr>
                <a:srgbClr val="00B0F0"/>
              </a:buClr>
              <a:buSzPct val="100000"/>
              <a:buFont typeface="Arial" panose="020B0604020202020204"/>
              <a:buChar char="•"/>
              <a:tabLst>
                <a:tab pos="355600" algn="l"/>
              </a:tabLst>
              <a:defRPr sz="2000" b="1" i="1">
                <a:solidFill>
                  <a:srgbClr val="00386B"/>
                </a:solidFill>
              </a:defRPr>
            </a:pPr>
            <a:r>
              <a:t>Mentoring agreement</a:t>
            </a:r>
          </a:p>
        </p:txBody>
      </p:sp>
      <p:pic>
        <p:nvPicPr>
          <p:cNvPr id="612" name="Picture 7" descr="Picture 7"/>
          <p:cNvPicPr>
            <a:picLocks noChangeAspect="1"/>
          </p:cNvPicPr>
          <p:nvPr/>
        </p:nvPicPr>
        <p:blipFill>
          <a:blip r:embed="rId4"/>
          <a:stretch>
            <a:fillRect/>
          </a:stretch>
        </p:blipFill>
        <p:spPr>
          <a:xfrm>
            <a:off x="6474218" y="691734"/>
            <a:ext cx="965201" cy="598488"/>
          </a:xfrm>
          <a:prstGeom prst="rect">
            <a:avLst/>
          </a:prstGeom>
          <a:ln w="12700">
            <a:miter lim="400000"/>
            <a:headEnd/>
            <a:tailEnd/>
          </a:ln>
        </p:spPr>
      </p:pic>
      <p:pic>
        <p:nvPicPr>
          <p:cNvPr id="613" name="Youth Business Spain - Mentoring - Case Study relación de mentoring" descr="Youth Business Spain - Mentoring - Case Study relación de mentoring"/>
          <p:cNvPicPr/>
          <p:nvPr>
            <a:videoFile r:link="rId1"/>
            <p:extLst>
              <p:ext uri="{DAA4B4D4-6D71-4841-9C94-3DE7FCFB9230}">
                <p14:media xmlns:p14="http://schemas.microsoft.com/office/powerpoint/2010/main" r:link="rId2"/>
              </p:ext>
            </p:extLst>
          </p:nvPr>
        </p:nvPicPr>
        <p:blipFill>
          <a:blip r:embed="rId5"/>
          <a:stretch>
            <a:fillRect/>
          </a:stretch>
        </p:blipFill>
        <p:spPr>
          <a:xfrm>
            <a:off x="430049" y="1983549"/>
            <a:ext cx="5139380" cy="2890902"/>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13"/>
                </p:tgtEl>
              </p:cMediaNode>
            </p:video>
            <p:seq concurrent="1" nextAc="seek">
              <p:cTn id="8" restart="whenNotActive" fill="hold" evtFilter="cancelBubble" nodeType="interactiveSeq">
                <p:stCondLst>
                  <p:cond evt="onClick" delay="0">
                    <p:tgtEl>
                      <p:spTgt spid="6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3"/>
                                        </p:tgtEl>
                                      </p:cBhvr>
                                    </p:cmd>
                                  </p:childTnLst>
                                </p:cTn>
                              </p:par>
                            </p:childTnLst>
                          </p:cTn>
                        </p:par>
                      </p:childTnLst>
                    </p:cTn>
                  </p:par>
                </p:childTnLst>
              </p:cTn>
              <p:nextCondLst>
                <p:cond evt="onClick" delay="0">
                  <p:tgtEl>
                    <p:spTgt spid="6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Grupo 6"/>
          <p:cNvGrpSpPr/>
          <p:nvPr/>
        </p:nvGrpSpPr>
        <p:grpSpPr>
          <a:xfrm>
            <a:off x="-1" y="-1"/>
            <a:ext cx="3858895" cy="334621"/>
            <a:chOff x="0" y="0"/>
            <a:chExt cx="3858893" cy="334619"/>
          </a:xfrm>
        </p:grpSpPr>
        <p:sp>
          <p:nvSpPr>
            <p:cNvPr id="615"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616"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617"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619"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process: Monitoring</a:t>
            </a:r>
          </a:p>
        </p:txBody>
      </p:sp>
      <p:pic>
        <p:nvPicPr>
          <p:cNvPr id="620"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grpSp>
        <p:nvGrpSpPr>
          <p:cNvPr id="641" name="Agrupa 1"/>
          <p:cNvGrpSpPr/>
          <p:nvPr/>
        </p:nvGrpSpPr>
        <p:grpSpPr>
          <a:xfrm>
            <a:off x="668038" y="1236706"/>
            <a:ext cx="10672331" cy="413932"/>
            <a:chOff x="0" y="0"/>
            <a:chExt cx="10672328" cy="413930"/>
          </a:xfrm>
        </p:grpSpPr>
        <p:grpSp>
          <p:nvGrpSpPr>
            <p:cNvPr id="625" name="AutoShape 8"/>
            <p:cNvGrpSpPr/>
            <p:nvPr/>
          </p:nvGrpSpPr>
          <p:grpSpPr>
            <a:xfrm>
              <a:off x="-1" y="0"/>
              <a:ext cx="1814701" cy="413931"/>
              <a:chOff x="0" y="0"/>
              <a:chExt cx="1814699" cy="413930"/>
            </a:xfrm>
          </p:grpSpPr>
          <p:sp>
            <p:nvSpPr>
              <p:cNvPr id="623"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24"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628" name="AutoShape 9"/>
            <p:cNvGrpSpPr/>
            <p:nvPr/>
          </p:nvGrpSpPr>
          <p:grpSpPr>
            <a:xfrm>
              <a:off x="1768943" y="0"/>
              <a:ext cx="1821001" cy="413931"/>
              <a:chOff x="0" y="0"/>
              <a:chExt cx="1820999" cy="413930"/>
            </a:xfrm>
          </p:grpSpPr>
          <p:sp>
            <p:nvSpPr>
              <p:cNvPr id="626" name="Chevron"/>
              <p:cNvSpPr/>
              <p:nvPr/>
            </p:nvSpPr>
            <p:spPr>
              <a:xfrm>
                <a:off x="0" y="0"/>
                <a:ext cx="18210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27"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631" name="AutoShape 10"/>
            <p:cNvGrpSpPr/>
            <p:nvPr/>
          </p:nvGrpSpPr>
          <p:grpSpPr>
            <a:xfrm>
              <a:off x="3545316" y="0"/>
              <a:ext cx="1840496" cy="413931"/>
              <a:chOff x="0" y="0"/>
              <a:chExt cx="1840495" cy="413930"/>
            </a:xfrm>
          </p:grpSpPr>
          <p:sp>
            <p:nvSpPr>
              <p:cNvPr id="629"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30"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634" name="AutoShape 11"/>
            <p:cNvGrpSpPr/>
            <p:nvPr/>
          </p:nvGrpSpPr>
          <p:grpSpPr>
            <a:xfrm>
              <a:off x="5347354" y="0"/>
              <a:ext cx="1815127" cy="413931"/>
              <a:chOff x="0" y="0"/>
              <a:chExt cx="1815126" cy="413930"/>
            </a:xfrm>
          </p:grpSpPr>
          <p:sp>
            <p:nvSpPr>
              <p:cNvPr id="632"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33"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637" name="AutoShape 12"/>
            <p:cNvGrpSpPr/>
            <p:nvPr/>
          </p:nvGrpSpPr>
          <p:grpSpPr>
            <a:xfrm>
              <a:off x="7128151" y="0"/>
              <a:ext cx="1775234" cy="413931"/>
              <a:chOff x="0" y="0"/>
              <a:chExt cx="1775233" cy="413930"/>
            </a:xfrm>
          </p:grpSpPr>
          <p:sp>
            <p:nvSpPr>
              <p:cNvPr id="635" name="Chevron"/>
              <p:cNvSpPr/>
              <p:nvPr/>
            </p:nvSpPr>
            <p:spPr>
              <a:xfrm>
                <a:off x="0" y="0"/>
                <a:ext cx="1775234"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36"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640" name="AutoShape 13"/>
            <p:cNvGrpSpPr/>
            <p:nvPr/>
          </p:nvGrpSpPr>
          <p:grpSpPr>
            <a:xfrm>
              <a:off x="8857202" y="0"/>
              <a:ext cx="1815127" cy="413931"/>
              <a:chOff x="0" y="0"/>
              <a:chExt cx="1815126" cy="413930"/>
            </a:xfrm>
          </p:grpSpPr>
          <p:sp>
            <p:nvSpPr>
              <p:cNvPr id="638"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39"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sp>
        <p:nvSpPr>
          <p:cNvPr id="642" name="Content Placeholder 2"/>
          <p:cNvSpPr txBox="1"/>
          <p:nvPr/>
        </p:nvSpPr>
        <p:spPr>
          <a:xfrm>
            <a:off x="6940383" y="2182391"/>
            <a:ext cx="5162950" cy="3232706"/>
          </a:xfrm>
          <a:prstGeom prst="rect">
            <a:avLst/>
          </a:prstGeom>
          <a:ln w="12700">
            <a:miter lim="400000"/>
          </a:ln>
        </p:spPr>
        <p:txBody>
          <a:bodyPr lIns="45719" rIns="45719">
            <a:spAutoFit/>
          </a:bodyPr>
          <a:lstStyle/>
          <a:p>
            <a:pPr marL="350520" lvl="2" indent="-172720" algn="just">
              <a:lnSpc>
                <a:spcPct val="150000"/>
              </a:lnSpc>
              <a:spcBef>
                <a:spcPts val="500"/>
              </a:spcBef>
              <a:buClr>
                <a:srgbClr val="00B0F0"/>
              </a:buClr>
              <a:buSzPct val="100000"/>
              <a:buFont typeface="Arial" panose="020B0604020202020204"/>
              <a:buChar char="•"/>
              <a:defRPr sz="2000">
                <a:solidFill>
                  <a:srgbClr val="00386B"/>
                </a:solidFill>
              </a:defRPr>
            </a:pPr>
            <a:r>
              <a:t>MENTORING RELATIONSHIPS</a:t>
            </a:r>
          </a:p>
          <a:p>
            <a:pPr lvl="2" indent="175895" algn="just">
              <a:lnSpc>
                <a:spcPct val="150000"/>
              </a:lnSpc>
              <a:spcBef>
                <a:spcPts val="500"/>
              </a:spcBef>
              <a:defRPr sz="2000">
                <a:solidFill>
                  <a:srgbClr val="00386B"/>
                </a:solidFill>
              </a:defRPr>
            </a:pPr>
            <a:r>
              <a:t>   last for one year and are extendable for one more.</a:t>
            </a:r>
          </a:p>
          <a:p>
            <a:pPr marL="350520" lvl="2" indent="-172720" algn="just">
              <a:lnSpc>
                <a:spcPct val="150000"/>
              </a:lnSpc>
              <a:spcBef>
                <a:spcPts val="500"/>
              </a:spcBef>
              <a:buClr>
                <a:srgbClr val="00B0F0"/>
              </a:buClr>
              <a:buSzPct val="100000"/>
              <a:buFont typeface="Arial" panose="020B0604020202020204"/>
              <a:buChar char="•"/>
              <a:defRPr sz="2000">
                <a:solidFill>
                  <a:srgbClr val="00386B"/>
                </a:solidFill>
              </a:defRPr>
            </a:pPr>
            <a:r>
              <a:t>MONITORING:</a:t>
            </a:r>
          </a:p>
          <a:p>
            <a:pPr marL="901700" lvl="3" indent="-276225" algn="just">
              <a:lnSpc>
                <a:spcPct val="150000"/>
              </a:lnSpc>
              <a:spcBef>
                <a:spcPts val="500"/>
              </a:spcBef>
              <a:buClr>
                <a:srgbClr val="00B0F0"/>
              </a:buClr>
              <a:buSzPct val="100000"/>
              <a:buFont typeface="Arial" panose="020B0604020202020204"/>
              <a:buChar char="•"/>
              <a:defRPr sz="2000" b="1">
                <a:solidFill>
                  <a:srgbClr val="00386B"/>
                </a:solidFill>
              </a:defRPr>
            </a:pPr>
            <a:r>
              <a:t>monthly</a:t>
            </a:r>
            <a:r>
              <a:rPr b="0"/>
              <a:t> mentoring agenda</a:t>
            </a:r>
          </a:p>
          <a:p>
            <a:pPr marL="901700" lvl="3" indent="-276225" algn="just">
              <a:lnSpc>
                <a:spcPct val="150000"/>
              </a:lnSpc>
              <a:spcBef>
                <a:spcPts val="500"/>
              </a:spcBef>
              <a:buClr>
                <a:srgbClr val="00B0F0"/>
              </a:buClr>
              <a:buSzPct val="100000"/>
              <a:buFont typeface="Arial" panose="020B0604020202020204"/>
              <a:buChar char="•"/>
              <a:defRPr sz="2000" b="1">
                <a:solidFill>
                  <a:srgbClr val="00386B"/>
                </a:solidFill>
              </a:defRPr>
            </a:pPr>
            <a:r>
              <a:t>quarterly</a:t>
            </a:r>
            <a:r>
              <a:rPr b="0"/>
              <a:t> questionnaire </a:t>
            </a:r>
          </a:p>
          <a:p>
            <a:pPr marL="901700" lvl="3" indent="-276225" algn="just">
              <a:lnSpc>
                <a:spcPct val="150000"/>
              </a:lnSpc>
              <a:spcBef>
                <a:spcPts val="500"/>
              </a:spcBef>
              <a:buClr>
                <a:srgbClr val="00B0F0"/>
              </a:buClr>
              <a:buSzPct val="100000"/>
              <a:buFont typeface="Arial" panose="020B0604020202020204"/>
              <a:buChar char="•"/>
              <a:defRPr sz="2000" b="1">
                <a:solidFill>
                  <a:srgbClr val="00386B"/>
                </a:solidFill>
              </a:defRPr>
            </a:pPr>
            <a:r>
              <a:t>progress meeting after 6 months</a:t>
            </a:r>
          </a:p>
        </p:txBody>
      </p:sp>
      <p:pic>
        <p:nvPicPr>
          <p:cNvPr id="643" name="Imagen 1" descr="Imagen 1"/>
          <p:cNvPicPr>
            <a:picLocks noChangeAspect="1"/>
          </p:cNvPicPr>
          <p:nvPr/>
        </p:nvPicPr>
        <p:blipFill>
          <a:blip r:embed="rId3"/>
          <a:stretch>
            <a:fillRect/>
          </a:stretch>
        </p:blipFill>
        <p:spPr>
          <a:xfrm>
            <a:off x="161163" y="2067125"/>
            <a:ext cx="6868307" cy="3907304"/>
          </a:xfrm>
          <a:prstGeom prst="rect">
            <a:avLst/>
          </a:prstGeom>
          <a:ln>
            <a:solidFill>
              <a:srgbClr val="00386B"/>
            </a:solidFill>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8" name="Grupo 2"/>
          <p:cNvGrpSpPr/>
          <p:nvPr/>
        </p:nvGrpSpPr>
        <p:grpSpPr>
          <a:xfrm>
            <a:off x="0" y="-1"/>
            <a:ext cx="3852646" cy="334622"/>
            <a:chOff x="0" y="0"/>
            <a:chExt cx="3852645" cy="334620"/>
          </a:xfrm>
        </p:grpSpPr>
        <p:sp>
          <p:nvSpPr>
            <p:cNvPr id="645"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646"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647"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649"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650" name="CuadroTexto 7"/>
          <p:cNvSpPr txBox="1"/>
          <p:nvPr/>
        </p:nvSpPr>
        <p:spPr>
          <a:xfrm>
            <a:off x="524875" y="613800"/>
            <a:ext cx="8999143" cy="437664"/>
          </a:xfrm>
          <a:prstGeom prst="rect">
            <a:avLst/>
          </a:prstGeom>
          <a:ln w="12700">
            <a:miter lim="400000"/>
          </a:ln>
        </p:spPr>
        <p:txBody>
          <a:bodyPr lIns="45719" rIns="45719">
            <a:spAutoFit/>
          </a:bodyPr>
          <a:lstStyle>
            <a:lvl1pPr>
              <a:defRPr sz="2600" b="1">
                <a:solidFill>
                  <a:srgbClr val="00386B"/>
                </a:solidFill>
              </a:defRPr>
            </a:lvl1pPr>
          </a:lstStyle>
          <a:p>
            <a:r>
              <a:t>YBS Mentoring process: Evaluation</a:t>
            </a:r>
          </a:p>
        </p:txBody>
      </p:sp>
      <p:grpSp>
        <p:nvGrpSpPr>
          <p:cNvPr id="671" name="Agrupa 1"/>
          <p:cNvGrpSpPr/>
          <p:nvPr/>
        </p:nvGrpSpPr>
        <p:grpSpPr>
          <a:xfrm>
            <a:off x="710985" y="1168973"/>
            <a:ext cx="10672330" cy="413932"/>
            <a:chOff x="0" y="0"/>
            <a:chExt cx="10672328" cy="413930"/>
          </a:xfrm>
        </p:grpSpPr>
        <p:grpSp>
          <p:nvGrpSpPr>
            <p:cNvPr id="655" name="AutoShape 8"/>
            <p:cNvGrpSpPr/>
            <p:nvPr/>
          </p:nvGrpSpPr>
          <p:grpSpPr>
            <a:xfrm>
              <a:off x="-1" y="0"/>
              <a:ext cx="1814701" cy="413931"/>
              <a:chOff x="0" y="0"/>
              <a:chExt cx="1814699" cy="413930"/>
            </a:xfrm>
          </p:grpSpPr>
          <p:sp>
            <p:nvSpPr>
              <p:cNvPr id="653" name="Chevron"/>
              <p:cNvSpPr/>
              <p:nvPr/>
            </p:nvSpPr>
            <p:spPr>
              <a:xfrm>
                <a:off x="0" y="0"/>
                <a:ext cx="18147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54" name="Outreach"/>
              <p:cNvSpPr txBox="1"/>
              <p:nvPr/>
            </p:nvSpPr>
            <p:spPr>
              <a:xfrm>
                <a:off x="374347" y="40421"/>
                <a:ext cx="1066005"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Outreach</a:t>
                </a:r>
              </a:p>
            </p:txBody>
          </p:sp>
        </p:grpSp>
        <p:grpSp>
          <p:nvGrpSpPr>
            <p:cNvPr id="658" name="AutoShape 9"/>
            <p:cNvGrpSpPr/>
            <p:nvPr/>
          </p:nvGrpSpPr>
          <p:grpSpPr>
            <a:xfrm>
              <a:off x="1768943" y="0"/>
              <a:ext cx="1821001" cy="413931"/>
              <a:chOff x="0" y="0"/>
              <a:chExt cx="1820999" cy="413930"/>
            </a:xfrm>
          </p:grpSpPr>
          <p:sp>
            <p:nvSpPr>
              <p:cNvPr id="656" name="Chevron"/>
              <p:cNvSpPr/>
              <p:nvPr/>
            </p:nvSpPr>
            <p:spPr>
              <a:xfrm>
                <a:off x="0" y="0"/>
                <a:ext cx="1821000"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57" name="Selection"/>
              <p:cNvSpPr txBox="1"/>
              <p:nvPr/>
            </p:nvSpPr>
            <p:spPr>
              <a:xfrm>
                <a:off x="382743" y="40421"/>
                <a:ext cx="1055513"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Selection</a:t>
                </a:r>
              </a:p>
            </p:txBody>
          </p:sp>
        </p:grpSp>
        <p:grpSp>
          <p:nvGrpSpPr>
            <p:cNvPr id="661" name="AutoShape 10"/>
            <p:cNvGrpSpPr/>
            <p:nvPr/>
          </p:nvGrpSpPr>
          <p:grpSpPr>
            <a:xfrm>
              <a:off x="3545316" y="0"/>
              <a:ext cx="1840496" cy="413931"/>
              <a:chOff x="0" y="0"/>
              <a:chExt cx="1840495" cy="413930"/>
            </a:xfrm>
          </p:grpSpPr>
          <p:sp>
            <p:nvSpPr>
              <p:cNvPr id="659" name="Chevron"/>
              <p:cNvSpPr/>
              <p:nvPr/>
            </p:nvSpPr>
            <p:spPr>
              <a:xfrm>
                <a:off x="0" y="0"/>
                <a:ext cx="1840496"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60" name="Training"/>
              <p:cNvSpPr txBox="1"/>
              <p:nvPr/>
            </p:nvSpPr>
            <p:spPr>
              <a:xfrm>
                <a:off x="449697" y="40421"/>
                <a:ext cx="94110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Training</a:t>
                </a:r>
              </a:p>
            </p:txBody>
          </p:sp>
        </p:grpSp>
        <p:grpSp>
          <p:nvGrpSpPr>
            <p:cNvPr id="664" name="AutoShape 11"/>
            <p:cNvGrpSpPr/>
            <p:nvPr/>
          </p:nvGrpSpPr>
          <p:grpSpPr>
            <a:xfrm>
              <a:off x="5347354" y="0"/>
              <a:ext cx="1815127" cy="413931"/>
              <a:chOff x="0" y="0"/>
              <a:chExt cx="1815126" cy="413930"/>
            </a:xfrm>
          </p:grpSpPr>
          <p:sp>
            <p:nvSpPr>
              <p:cNvPr id="662" name="Chevron"/>
              <p:cNvSpPr/>
              <p:nvPr/>
            </p:nvSpPr>
            <p:spPr>
              <a:xfrm>
                <a:off x="0" y="0"/>
                <a:ext cx="1815127"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63" name="Matching"/>
              <p:cNvSpPr txBox="1"/>
              <p:nvPr/>
            </p:nvSpPr>
            <p:spPr>
              <a:xfrm>
                <a:off x="369147" y="40421"/>
                <a:ext cx="1076832"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Matching</a:t>
                </a:r>
              </a:p>
            </p:txBody>
          </p:sp>
        </p:grpSp>
        <p:grpSp>
          <p:nvGrpSpPr>
            <p:cNvPr id="667" name="AutoShape 12"/>
            <p:cNvGrpSpPr/>
            <p:nvPr/>
          </p:nvGrpSpPr>
          <p:grpSpPr>
            <a:xfrm>
              <a:off x="7128151" y="0"/>
              <a:ext cx="1775234" cy="413931"/>
              <a:chOff x="0" y="0"/>
              <a:chExt cx="1775233" cy="413930"/>
            </a:xfrm>
          </p:grpSpPr>
          <p:sp>
            <p:nvSpPr>
              <p:cNvPr id="665" name="Chevron"/>
              <p:cNvSpPr/>
              <p:nvPr/>
            </p:nvSpPr>
            <p:spPr>
              <a:xfrm>
                <a:off x="0" y="0"/>
                <a:ext cx="1775234" cy="413931"/>
              </a:xfrm>
              <a:prstGeom prst="chevron">
                <a:avLst>
                  <a:gd name="adj" fmla="val 17978"/>
                </a:avLst>
              </a:prstGeom>
              <a:solidFill>
                <a:srgbClr val="009AA6"/>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66" name="Monitoring"/>
              <p:cNvSpPr txBox="1"/>
              <p:nvPr/>
            </p:nvSpPr>
            <p:spPr>
              <a:xfrm>
                <a:off x="260406" y="40421"/>
                <a:ext cx="1254421"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Monitoring</a:t>
                </a:r>
              </a:p>
            </p:txBody>
          </p:sp>
        </p:grpSp>
        <p:grpSp>
          <p:nvGrpSpPr>
            <p:cNvPr id="670" name="AutoShape 13"/>
            <p:cNvGrpSpPr/>
            <p:nvPr/>
          </p:nvGrpSpPr>
          <p:grpSpPr>
            <a:xfrm>
              <a:off x="8857202" y="0"/>
              <a:ext cx="1815127" cy="413931"/>
              <a:chOff x="0" y="0"/>
              <a:chExt cx="1815126" cy="413930"/>
            </a:xfrm>
          </p:grpSpPr>
          <p:sp>
            <p:nvSpPr>
              <p:cNvPr id="668" name="Chevron"/>
              <p:cNvSpPr/>
              <p:nvPr/>
            </p:nvSpPr>
            <p:spPr>
              <a:xfrm>
                <a:off x="0" y="0"/>
                <a:ext cx="1815127" cy="413931"/>
              </a:xfrm>
              <a:prstGeom prst="chevron">
                <a:avLst>
                  <a:gd name="adj" fmla="val 17978"/>
                </a:avLst>
              </a:prstGeom>
              <a:solidFill>
                <a:srgbClr val="E28C05"/>
              </a:solidFill>
              <a:ln w="12700" cap="flat">
                <a:noFill/>
                <a:miter lim="400000"/>
              </a:ln>
              <a:effectLst/>
            </p:spPr>
            <p:txBody>
              <a:bodyPr wrap="square" lIns="45719" tIns="45719" rIns="45719" bIns="45719" numCol="1" anchor="ctr">
                <a:noAutofit/>
              </a:bodyPr>
              <a:lstStyle/>
              <a:p>
                <a:pPr algn="ctr">
                  <a:defRPr sz="1400" b="1">
                    <a:solidFill>
                      <a:schemeClr val="accent5">
                        <a:lumOff val="44000"/>
                      </a:schemeClr>
                    </a:solidFill>
                  </a:defRPr>
                </a:pPr>
                <a:endParaRPr/>
              </a:p>
            </p:txBody>
          </p:sp>
          <p:sp>
            <p:nvSpPr>
              <p:cNvPr id="669" name="Evaluation"/>
              <p:cNvSpPr txBox="1"/>
              <p:nvPr/>
            </p:nvSpPr>
            <p:spPr>
              <a:xfrm>
                <a:off x="318415" y="40421"/>
                <a:ext cx="1178296" cy="333088"/>
              </a:xfrm>
              <a:prstGeom prst="rect">
                <a:avLst/>
              </a:prstGeom>
              <a:noFill/>
              <a:ln w="12700" cap="flat">
                <a:noFill/>
                <a:miter lim="400000"/>
              </a:ln>
              <a:effectLst/>
            </p:spPr>
            <p:txBody>
              <a:bodyPr wrap="none" lIns="45719" tIns="45719" rIns="45719" bIns="45719" numCol="1" anchor="ctr">
                <a:spAutoFit/>
              </a:bodyPr>
              <a:lstStyle/>
              <a:p>
                <a:pPr algn="ctr">
                  <a:defRPr sz="1400" b="1">
                    <a:solidFill>
                      <a:schemeClr val="accent5">
                        <a:lumOff val="44000"/>
                      </a:schemeClr>
                    </a:solidFill>
                  </a:defRPr>
                </a:pPr>
                <a:r>
                  <a:t>  </a:t>
                </a:r>
                <a:r>
                  <a:rPr sz="1800"/>
                  <a:t>Evaluation</a:t>
                </a:r>
              </a:p>
            </p:txBody>
          </p:sp>
        </p:grpSp>
      </p:grpSp>
      <p:pic>
        <p:nvPicPr>
          <p:cNvPr id="672" name="Imagen 11" descr="Imagen 11"/>
          <p:cNvPicPr>
            <a:picLocks noChangeAspect="1"/>
          </p:cNvPicPr>
          <p:nvPr/>
        </p:nvPicPr>
        <p:blipFill>
          <a:blip r:embed="rId3"/>
          <a:srcRect l="20773" t="9991" r="20375" b="7329"/>
          <a:stretch>
            <a:fillRect/>
          </a:stretch>
        </p:blipFill>
        <p:spPr>
          <a:xfrm>
            <a:off x="7124131" y="1542196"/>
            <a:ext cx="5036025" cy="3589364"/>
          </a:xfrm>
          <a:prstGeom prst="rect">
            <a:avLst/>
          </a:prstGeom>
          <a:ln w="12700">
            <a:miter lim="400000"/>
            <a:headEnd/>
            <a:tailEnd/>
          </a:ln>
        </p:spPr>
      </p:pic>
      <p:pic>
        <p:nvPicPr>
          <p:cNvPr id="673" name="Imagen 38" descr="Imagen 38"/>
          <p:cNvPicPr>
            <a:picLocks noChangeAspect="1"/>
          </p:cNvPicPr>
          <p:nvPr/>
        </p:nvPicPr>
        <p:blipFill>
          <a:blip r:embed="rId3"/>
          <a:srcRect l="20575" t="9858" r="20014" b="6656"/>
          <a:stretch>
            <a:fillRect/>
          </a:stretch>
        </p:blipFill>
        <p:spPr>
          <a:xfrm>
            <a:off x="5081744" y="4776909"/>
            <a:ext cx="3998797" cy="2006222"/>
          </a:xfrm>
          <a:prstGeom prst="rect">
            <a:avLst/>
          </a:prstGeom>
          <a:ln w="12700">
            <a:miter lim="400000"/>
            <a:headEnd/>
            <a:tailEnd/>
          </a:ln>
        </p:spPr>
      </p:pic>
      <p:pic>
        <p:nvPicPr>
          <p:cNvPr id="674" name="Imagen 6" descr="Imagen 6"/>
          <p:cNvPicPr>
            <a:picLocks noChangeAspect="1"/>
          </p:cNvPicPr>
          <p:nvPr/>
        </p:nvPicPr>
        <p:blipFill>
          <a:blip r:embed="rId4"/>
          <a:srcRect l="2039" r="1942" b="1324"/>
          <a:stretch>
            <a:fillRect/>
          </a:stretch>
        </p:blipFill>
        <p:spPr>
          <a:xfrm>
            <a:off x="52538" y="1274839"/>
            <a:ext cx="3466535" cy="3800872"/>
          </a:xfrm>
          <a:prstGeom prst="rect">
            <a:avLst/>
          </a:prstGeom>
          <a:ln w="12700">
            <a:miter lim="400000"/>
            <a:headEnd/>
            <a:tailEnd/>
          </a:ln>
        </p:spPr>
      </p:pic>
      <p:sp>
        <p:nvSpPr>
          <p:cNvPr id="675" name="CuadroTexto 12"/>
          <p:cNvSpPr txBox="1"/>
          <p:nvPr/>
        </p:nvSpPr>
        <p:spPr>
          <a:xfrm rot="21408069">
            <a:off x="427752" y="2011825"/>
            <a:ext cx="2450826" cy="2484263"/>
          </a:xfrm>
          <a:prstGeom prst="rect">
            <a:avLst/>
          </a:prstGeom>
          <a:ln w="12700">
            <a:miter lim="400000"/>
          </a:ln>
        </p:spPr>
        <p:txBody>
          <a:bodyPr lIns="45719" rIns="45719">
            <a:spAutoFit/>
          </a:bodyPr>
          <a:lstStyle>
            <a:lvl1pPr algn="just">
              <a:spcBef>
                <a:spcPts val="400"/>
              </a:spcBef>
              <a:defRPr i="1">
                <a:latin typeface="Arial" panose="020B0604020202020204"/>
                <a:ea typeface="Arial" panose="020B0604020202020204"/>
                <a:cs typeface="Arial" panose="020B0604020202020204"/>
                <a:sym typeface="Arial" panose="020B0604020202020204"/>
              </a:defRPr>
            </a:lvl1pPr>
          </a:lstStyle>
          <a:p>
            <a:r>
              <a:t>“I am really happy with the relationship. It’s been positive and gratifying work. I’m not after the success of the business as much as the success of the people behind it.’”  MENTOR</a:t>
            </a:r>
          </a:p>
        </p:txBody>
      </p:sp>
      <p:sp>
        <p:nvSpPr>
          <p:cNvPr id="676" name="CuadroTexto 13"/>
          <p:cNvSpPr txBox="1"/>
          <p:nvPr/>
        </p:nvSpPr>
        <p:spPr>
          <a:xfrm rot="151899">
            <a:off x="5476244" y="4981425"/>
            <a:ext cx="3201007" cy="1417462"/>
          </a:xfrm>
          <a:prstGeom prst="rect">
            <a:avLst/>
          </a:prstGeom>
          <a:ln w="12700">
            <a:miter lim="400000"/>
          </a:ln>
        </p:spPr>
        <p:txBody>
          <a:bodyPr lIns="45719" rIns="45719">
            <a:spAutoFit/>
          </a:bodyPr>
          <a:lstStyle/>
          <a:p>
            <a:pPr algn="just">
              <a:defRPr i="1">
                <a:latin typeface="Arial" panose="020B0604020202020204"/>
                <a:ea typeface="Arial" panose="020B0604020202020204"/>
                <a:cs typeface="Arial" panose="020B0604020202020204"/>
                <a:sym typeface="Arial" panose="020B0604020202020204"/>
              </a:defRPr>
            </a:pPr>
            <a:r>
              <a:t>“It has helped me to better focus my business, to gain efficiency, and above all to become aware and define my working model.’” </a:t>
            </a:r>
            <a:r>
              <a:rPr i="0"/>
              <a:t>MENTEE</a:t>
            </a:r>
          </a:p>
        </p:txBody>
      </p:sp>
      <p:pic>
        <p:nvPicPr>
          <p:cNvPr id="677" name="Imagen 9" descr="Imagen 9"/>
          <p:cNvPicPr>
            <a:picLocks noChangeAspect="1"/>
          </p:cNvPicPr>
          <p:nvPr/>
        </p:nvPicPr>
        <p:blipFill>
          <a:blip r:embed="rId5"/>
          <a:srcRect l="13913" t="12604" r="13388" b="11733"/>
          <a:stretch>
            <a:fillRect/>
          </a:stretch>
        </p:blipFill>
        <p:spPr>
          <a:xfrm>
            <a:off x="3602411" y="1596787"/>
            <a:ext cx="3575715" cy="3057101"/>
          </a:xfrm>
          <a:prstGeom prst="rect">
            <a:avLst/>
          </a:prstGeom>
          <a:ln w="12700">
            <a:miter lim="400000"/>
            <a:headEnd/>
            <a:tailEnd/>
          </a:ln>
        </p:spPr>
      </p:pic>
      <p:sp>
        <p:nvSpPr>
          <p:cNvPr id="678" name="Rectángulo 18"/>
          <p:cNvSpPr txBox="1"/>
          <p:nvPr/>
        </p:nvSpPr>
        <p:spPr>
          <a:xfrm>
            <a:off x="3952216" y="1912244"/>
            <a:ext cx="2732294" cy="2217563"/>
          </a:xfrm>
          <a:prstGeom prst="rect">
            <a:avLst/>
          </a:prstGeom>
          <a:ln w="12700">
            <a:miter lim="400000"/>
          </a:ln>
        </p:spPr>
        <p:txBody>
          <a:bodyPr lIns="45719" rIns="45719">
            <a:spAutoFit/>
          </a:bodyPr>
          <a:lstStyle>
            <a:lvl1pPr algn="just">
              <a:defRPr i="1">
                <a:latin typeface="Arial" panose="020B0604020202020204"/>
                <a:ea typeface="Arial" panose="020B0604020202020204"/>
                <a:cs typeface="Arial" panose="020B0604020202020204"/>
                <a:sym typeface="Arial" panose="020B0604020202020204"/>
              </a:defRPr>
            </a:lvl1pPr>
          </a:lstStyle>
          <a:p>
            <a:r>
              <a:t>“The mentoring programme has helped me to learn to make decisions without fear and has given me confidence in myself to accomplish the goals that I propose.” MENTEE</a:t>
            </a:r>
          </a:p>
        </p:txBody>
      </p:sp>
      <p:sp>
        <p:nvSpPr>
          <p:cNvPr id="679" name="CuadroTexto 13"/>
          <p:cNvSpPr txBox="1"/>
          <p:nvPr/>
        </p:nvSpPr>
        <p:spPr>
          <a:xfrm rot="186766">
            <a:off x="7456372" y="1905330"/>
            <a:ext cx="4375464" cy="2750962"/>
          </a:xfrm>
          <a:prstGeom prst="rect">
            <a:avLst/>
          </a:prstGeom>
          <a:ln w="12700">
            <a:miter lim="400000"/>
          </a:ln>
        </p:spPr>
        <p:txBody>
          <a:bodyPr lIns="45719" rIns="45719">
            <a:spAutoFit/>
          </a:bodyPr>
          <a:lstStyle>
            <a:lvl1pPr algn="just">
              <a:defRPr i="1">
                <a:latin typeface="Arial" panose="020B0604020202020204"/>
                <a:ea typeface="Arial" panose="020B0604020202020204"/>
                <a:cs typeface="Arial" panose="020B0604020202020204"/>
                <a:sym typeface="Arial" panose="020B0604020202020204"/>
              </a:defRPr>
            </a:lvl1pPr>
          </a:lstStyle>
          <a:p>
            <a:r>
              <a:t>‘Joining the Youth Business Spain Mentoring program has been a decisive turning point in the development of our business. Without a doubt, it is one of the most important and positive decisions I've made to date. Our mentor is “part” of our team from the first moment he was introduced to us. My mentoring relationship has been absolutely necessary!’  MENTEE</a:t>
            </a:r>
          </a:p>
        </p:txBody>
      </p:sp>
      <p:pic>
        <p:nvPicPr>
          <p:cNvPr id="680" name="Imagen 7" descr="Imagen 7"/>
          <p:cNvPicPr>
            <a:picLocks noChangeAspect="1"/>
          </p:cNvPicPr>
          <p:nvPr/>
        </p:nvPicPr>
        <p:blipFill>
          <a:blip r:embed="rId6"/>
          <a:srcRect l="13752" t="12249" r="13066" b="11443"/>
          <a:stretch>
            <a:fillRect/>
          </a:stretch>
        </p:blipFill>
        <p:spPr>
          <a:xfrm>
            <a:off x="1592892" y="4111066"/>
            <a:ext cx="3234520" cy="2795090"/>
          </a:xfrm>
          <a:prstGeom prst="rect">
            <a:avLst/>
          </a:prstGeom>
          <a:ln w="12700">
            <a:miter lim="400000"/>
            <a:headEnd/>
            <a:tailEnd/>
          </a:ln>
        </p:spPr>
      </p:pic>
      <p:sp>
        <p:nvSpPr>
          <p:cNvPr id="681" name="CuadroTexto 14"/>
          <p:cNvSpPr txBox="1"/>
          <p:nvPr/>
        </p:nvSpPr>
        <p:spPr>
          <a:xfrm>
            <a:off x="1892945" y="4351609"/>
            <a:ext cx="2604116" cy="2217563"/>
          </a:xfrm>
          <a:prstGeom prst="rect">
            <a:avLst/>
          </a:prstGeom>
          <a:ln w="12700">
            <a:miter lim="400000"/>
          </a:ln>
        </p:spPr>
        <p:txBody>
          <a:bodyPr lIns="45719" rIns="45719">
            <a:spAutoFit/>
          </a:bodyPr>
          <a:lstStyle>
            <a:lvl1pPr>
              <a:defRPr i="1">
                <a:latin typeface="Arial" panose="020B0604020202020204"/>
                <a:ea typeface="Arial" panose="020B0604020202020204"/>
                <a:cs typeface="Arial" panose="020B0604020202020204"/>
                <a:sym typeface="Arial" panose="020B0604020202020204"/>
              </a:defRPr>
            </a:lvl1pPr>
          </a:lstStyle>
          <a:p>
            <a:r>
              <a:t>“I think it is not just about helping out. You really learn a lot as a mentor and you get to remember the different steps of your own experience. It is a good reflection.” MENTOR</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dur="indefinite" fill="hold"/>
                                        <p:tgtEl>
                                          <p:spTgt spid="674"/>
                                        </p:tgtEl>
                                        <p:attrNameLst>
                                          <p:attrName>style.visibility</p:attrName>
                                        </p:attrNameLst>
                                      </p:cBhvr>
                                      <p:to>
                                        <p:strVal val="visible"/>
                                      </p:to>
                                    </p:set>
                                    <p:animEffect transition="in" filter="fade">
                                      <p:cBhvr>
                                        <p:cTn id="7" dur="500"/>
                                        <p:tgtEl>
                                          <p:spTgt spid="674"/>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dur="indefinite" fill="hold"/>
                                        <p:tgtEl>
                                          <p:spTgt spid="675"/>
                                        </p:tgtEl>
                                        <p:attrNameLst>
                                          <p:attrName>style.visibility</p:attrName>
                                        </p:attrNameLst>
                                      </p:cBhvr>
                                      <p:to>
                                        <p:strVal val="visible"/>
                                      </p:to>
                                    </p:set>
                                    <p:animEffect transition="in" filter="fade">
                                      <p:cBhvr>
                                        <p:cTn id="11" dur="500"/>
                                        <p:tgtEl>
                                          <p:spTgt spid="67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3" nodeType="clickEffect">
                                  <p:stCondLst>
                                    <p:cond delay="0"/>
                                  </p:stCondLst>
                                  <p:iterate>
                                    <p:tmAbs val="0"/>
                                  </p:iterate>
                                  <p:childTnLst>
                                    <p:set>
                                      <p:cBhvr>
                                        <p:cTn id="15" dur="indefinite" fill="hold"/>
                                        <p:tgtEl>
                                          <p:spTgt spid="677"/>
                                        </p:tgtEl>
                                        <p:attrNameLst>
                                          <p:attrName>style.visibility</p:attrName>
                                        </p:attrNameLst>
                                      </p:cBhvr>
                                      <p:to>
                                        <p:strVal val="visible"/>
                                      </p:to>
                                    </p:set>
                                    <p:animEffect transition="in" filter="fade">
                                      <p:cBhvr>
                                        <p:cTn id="16" dur="500"/>
                                        <p:tgtEl>
                                          <p:spTgt spid="677"/>
                                        </p:tgtEl>
                                      </p:cBhvr>
                                    </p:animEffect>
                                  </p:childTnLst>
                                </p:cTn>
                              </p:par>
                            </p:childTnLst>
                          </p:cTn>
                        </p:par>
                        <p:par>
                          <p:cTn id="17" fill="hold">
                            <p:stCondLst>
                              <p:cond delay="500"/>
                            </p:stCondLst>
                            <p:childTnLst>
                              <p:par>
                                <p:cTn id="18" presetID="10" presetClass="entr" presetSubtype="0" fill="hold" grpId="4" nodeType="afterEffect">
                                  <p:stCondLst>
                                    <p:cond delay="0"/>
                                  </p:stCondLst>
                                  <p:iterate>
                                    <p:tmAbs val="0"/>
                                  </p:iterate>
                                  <p:childTnLst>
                                    <p:set>
                                      <p:cBhvr>
                                        <p:cTn id="19" dur="indefinite" fill="hold"/>
                                        <p:tgtEl>
                                          <p:spTgt spid="678"/>
                                        </p:tgtEl>
                                        <p:attrNameLst>
                                          <p:attrName>style.visibility</p:attrName>
                                        </p:attrNameLst>
                                      </p:cBhvr>
                                      <p:to>
                                        <p:strVal val="visible"/>
                                      </p:to>
                                    </p:set>
                                    <p:animEffect transition="in" filter="fade">
                                      <p:cBhvr>
                                        <p:cTn id="20" dur="500"/>
                                        <p:tgtEl>
                                          <p:spTgt spid="6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5" nodeType="clickEffect">
                                  <p:stCondLst>
                                    <p:cond delay="0"/>
                                  </p:stCondLst>
                                  <p:iterate>
                                    <p:tmAbs val="0"/>
                                  </p:iterate>
                                  <p:childTnLst>
                                    <p:set>
                                      <p:cBhvr>
                                        <p:cTn id="24" dur="indefinite" fill="hold"/>
                                        <p:tgtEl>
                                          <p:spTgt spid="672"/>
                                        </p:tgtEl>
                                        <p:attrNameLst>
                                          <p:attrName>style.visibility</p:attrName>
                                        </p:attrNameLst>
                                      </p:cBhvr>
                                      <p:to>
                                        <p:strVal val="visible"/>
                                      </p:to>
                                    </p:set>
                                    <p:animEffect transition="in" filter="fade">
                                      <p:cBhvr>
                                        <p:cTn id="25" dur="500"/>
                                        <p:tgtEl>
                                          <p:spTgt spid="672"/>
                                        </p:tgtEl>
                                      </p:cBhvr>
                                    </p:animEffect>
                                  </p:childTnLst>
                                </p:cTn>
                              </p:par>
                            </p:childTnLst>
                          </p:cTn>
                        </p:par>
                        <p:par>
                          <p:cTn id="26" fill="hold">
                            <p:stCondLst>
                              <p:cond delay="500"/>
                            </p:stCondLst>
                            <p:childTnLst>
                              <p:par>
                                <p:cTn id="27" presetID="10" presetClass="entr" presetSubtype="0" fill="hold" grpId="6" nodeType="afterEffect">
                                  <p:stCondLst>
                                    <p:cond delay="0"/>
                                  </p:stCondLst>
                                  <p:iterate>
                                    <p:tmAbs val="0"/>
                                  </p:iterate>
                                  <p:childTnLst>
                                    <p:set>
                                      <p:cBhvr>
                                        <p:cTn id="28" dur="indefinite" fill="hold"/>
                                        <p:tgtEl>
                                          <p:spTgt spid="679"/>
                                        </p:tgtEl>
                                        <p:attrNameLst>
                                          <p:attrName>style.visibility</p:attrName>
                                        </p:attrNameLst>
                                      </p:cBhvr>
                                      <p:to>
                                        <p:strVal val="visible"/>
                                      </p:to>
                                    </p:set>
                                    <p:animEffect transition="in" filter="fade">
                                      <p:cBhvr>
                                        <p:cTn id="29" dur="500"/>
                                        <p:tgtEl>
                                          <p:spTgt spid="67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7" nodeType="clickEffect">
                                  <p:stCondLst>
                                    <p:cond delay="0"/>
                                  </p:stCondLst>
                                  <p:iterate>
                                    <p:tmAbs val="0"/>
                                  </p:iterate>
                                  <p:childTnLst>
                                    <p:set>
                                      <p:cBhvr>
                                        <p:cTn id="33" dur="indefinite" fill="hold"/>
                                        <p:tgtEl>
                                          <p:spTgt spid="681"/>
                                        </p:tgtEl>
                                        <p:attrNameLst>
                                          <p:attrName>style.visibility</p:attrName>
                                        </p:attrNameLst>
                                      </p:cBhvr>
                                      <p:to>
                                        <p:strVal val="visible"/>
                                      </p:to>
                                    </p:set>
                                    <p:animEffect transition="in" filter="fade">
                                      <p:cBhvr>
                                        <p:cTn id="34" dur="500"/>
                                        <p:tgtEl>
                                          <p:spTgt spid="681"/>
                                        </p:tgtEl>
                                      </p:cBhvr>
                                    </p:animEffect>
                                  </p:childTnLst>
                                </p:cTn>
                              </p:par>
                            </p:childTnLst>
                          </p:cTn>
                        </p:par>
                        <p:par>
                          <p:cTn id="35" fill="hold">
                            <p:stCondLst>
                              <p:cond delay="500"/>
                            </p:stCondLst>
                            <p:childTnLst>
                              <p:par>
                                <p:cTn id="36" presetID="10" presetClass="entr" presetSubtype="0" fill="hold" grpId="8" nodeType="afterEffect">
                                  <p:stCondLst>
                                    <p:cond delay="0"/>
                                  </p:stCondLst>
                                  <p:iterate>
                                    <p:tmAbs val="0"/>
                                  </p:iterate>
                                  <p:childTnLst>
                                    <p:set>
                                      <p:cBhvr>
                                        <p:cTn id="37" dur="indefinite" fill="hold"/>
                                        <p:tgtEl>
                                          <p:spTgt spid="680"/>
                                        </p:tgtEl>
                                        <p:attrNameLst>
                                          <p:attrName>style.visibility</p:attrName>
                                        </p:attrNameLst>
                                      </p:cBhvr>
                                      <p:to>
                                        <p:strVal val="visible"/>
                                      </p:to>
                                    </p:set>
                                    <p:animEffect transition="in" filter="fade">
                                      <p:cBhvr>
                                        <p:cTn id="38" dur="500"/>
                                        <p:tgtEl>
                                          <p:spTgt spid="6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9" nodeType="clickEffect">
                                  <p:stCondLst>
                                    <p:cond delay="0"/>
                                  </p:stCondLst>
                                  <p:iterate>
                                    <p:tmAbs val="0"/>
                                  </p:iterate>
                                  <p:childTnLst>
                                    <p:set>
                                      <p:cBhvr>
                                        <p:cTn id="42" dur="indefinite" fill="hold"/>
                                        <p:tgtEl>
                                          <p:spTgt spid="676"/>
                                        </p:tgtEl>
                                        <p:attrNameLst>
                                          <p:attrName>style.visibility</p:attrName>
                                        </p:attrNameLst>
                                      </p:cBhvr>
                                      <p:to>
                                        <p:strVal val="visible"/>
                                      </p:to>
                                    </p:set>
                                    <p:animEffect transition="in" filter="fade">
                                      <p:cBhvr>
                                        <p:cTn id="43" dur="500"/>
                                        <p:tgtEl>
                                          <p:spTgt spid="676"/>
                                        </p:tgtEl>
                                      </p:cBhvr>
                                    </p:animEffect>
                                  </p:childTnLst>
                                </p:cTn>
                              </p:par>
                            </p:childTnLst>
                          </p:cTn>
                        </p:par>
                        <p:par>
                          <p:cTn id="44" fill="hold">
                            <p:stCondLst>
                              <p:cond delay="500"/>
                            </p:stCondLst>
                            <p:childTnLst>
                              <p:par>
                                <p:cTn id="45" presetID="10" presetClass="entr" presetSubtype="0" fill="hold" grpId="10" nodeType="afterEffect">
                                  <p:stCondLst>
                                    <p:cond delay="0"/>
                                  </p:stCondLst>
                                  <p:iterate>
                                    <p:tmAbs val="0"/>
                                  </p:iterate>
                                  <p:childTnLst>
                                    <p:set>
                                      <p:cBhvr>
                                        <p:cTn id="46" dur="indefinite" fill="hold"/>
                                        <p:tgtEl>
                                          <p:spTgt spid="673"/>
                                        </p:tgtEl>
                                        <p:attrNameLst>
                                          <p:attrName>style.visibility</p:attrName>
                                        </p:attrNameLst>
                                      </p:cBhvr>
                                      <p:to>
                                        <p:strVal val="visible"/>
                                      </p:to>
                                    </p:set>
                                    <p:animEffect transition="in" filter="fade">
                                      <p:cBhvr>
                                        <p:cTn id="47" dur="5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5" animBg="1" advAuto="0"/>
      <p:bldP spid="673" grpId="10" animBg="1" advAuto="0"/>
      <p:bldP spid="674" grpId="1" animBg="1" advAuto="0"/>
      <p:bldP spid="675" grpId="2" animBg="1" advAuto="0"/>
      <p:bldP spid="676" grpId="9" animBg="1" advAuto="0"/>
      <p:bldP spid="677" grpId="3" animBg="1" advAuto="0"/>
      <p:bldP spid="678" grpId="4" animBg="1" advAuto="0"/>
      <p:bldP spid="679" grpId="6" animBg="1" advAuto="0"/>
      <p:bldP spid="680" grpId="8" animBg="1" advAuto="0"/>
      <p:bldP spid="681" grpId="7"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upo 48"/>
          <p:cNvGrpSpPr/>
          <p:nvPr/>
        </p:nvGrpSpPr>
        <p:grpSpPr>
          <a:xfrm>
            <a:off x="-1" y="-1"/>
            <a:ext cx="3858895" cy="323140"/>
            <a:chOff x="0" y="0"/>
            <a:chExt cx="3858893" cy="323138"/>
          </a:xfrm>
        </p:grpSpPr>
        <p:sp>
          <p:nvSpPr>
            <p:cNvPr id="112"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113"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114"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116" name="CuadroTexto 7"/>
          <p:cNvSpPr txBox="1"/>
          <p:nvPr/>
        </p:nvSpPr>
        <p:spPr>
          <a:xfrm>
            <a:off x="378208" y="757247"/>
            <a:ext cx="8999144" cy="437665"/>
          </a:xfrm>
          <a:prstGeom prst="rect">
            <a:avLst/>
          </a:prstGeom>
          <a:ln w="12700">
            <a:miter lim="400000"/>
          </a:ln>
        </p:spPr>
        <p:txBody>
          <a:bodyPr lIns="45719" rIns="45719">
            <a:spAutoFit/>
          </a:bodyPr>
          <a:lstStyle>
            <a:lvl1pPr>
              <a:defRPr sz="2600" b="1">
                <a:solidFill>
                  <a:srgbClr val="00386B"/>
                </a:solidFill>
              </a:defRPr>
            </a:lvl1pPr>
          </a:lstStyle>
          <a:p>
            <a:r>
              <a:t>Youth Business International</a:t>
            </a:r>
          </a:p>
        </p:txBody>
      </p:sp>
      <p:pic>
        <p:nvPicPr>
          <p:cNvPr id="117" name="unnamed.jpg" descr="unnamed.jpg"/>
          <p:cNvPicPr>
            <a:picLocks noChangeAspect="1"/>
          </p:cNvPicPr>
          <p:nvPr/>
        </p:nvPicPr>
        <p:blipFill>
          <a:blip r:embed="rId2"/>
          <a:srcRect l="7186" t="86" r="86" b="86"/>
          <a:stretch>
            <a:fillRect/>
          </a:stretch>
        </p:blipFill>
        <p:spPr>
          <a:xfrm>
            <a:off x="5873075" y="6350"/>
            <a:ext cx="6358402" cy="6845301"/>
          </a:xfrm>
          <a:prstGeom prst="rect">
            <a:avLst/>
          </a:prstGeom>
          <a:ln w="12700">
            <a:miter lim="400000"/>
            <a:headEnd/>
            <a:tailEnd/>
          </a:ln>
        </p:spPr>
      </p:pic>
      <p:sp>
        <p:nvSpPr>
          <p:cNvPr id="118" name="Youth Business International (YBI) sits at the centre of a global network of business support organisations.…"/>
          <p:cNvSpPr txBox="1">
            <a:spLocks noGrp="1"/>
          </p:cNvSpPr>
          <p:nvPr>
            <p:ph type="body" sz="half" idx="4294967295"/>
          </p:nvPr>
        </p:nvSpPr>
        <p:spPr>
          <a:xfrm>
            <a:off x="427559" y="1629019"/>
            <a:ext cx="5248441" cy="4351339"/>
          </a:xfrm>
          <a:prstGeom prst="rect">
            <a:avLst/>
          </a:prstGeom>
        </p:spPr>
        <p:txBody>
          <a:bodyPr/>
          <a:lstStyle/>
          <a:p>
            <a:pPr marL="0" indent="0">
              <a:lnSpc>
                <a:spcPct val="107000"/>
              </a:lnSpc>
              <a:buSzTx/>
              <a:buNone/>
              <a:defRPr sz="2200">
                <a:solidFill>
                  <a:schemeClr val="accent1"/>
                </a:solidFill>
              </a:defRPr>
            </a:pPr>
            <a:r>
              <a:t>Youth Business International (YBI) sits at the centre of a global network of business support organisations. </a:t>
            </a:r>
          </a:p>
          <a:p>
            <a:pPr marL="0" indent="0">
              <a:lnSpc>
                <a:spcPct val="107000"/>
              </a:lnSpc>
              <a:buSzTx/>
              <a:buNone/>
              <a:defRPr sz="2200">
                <a:solidFill>
                  <a:schemeClr val="accent1"/>
                </a:solidFill>
              </a:defRPr>
            </a:pPr>
            <a:r>
              <a:t>This gives us a unique perspective on youth entrepreneurship across the world. </a:t>
            </a:r>
          </a:p>
          <a:p>
            <a:pPr marL="0" indent="0">
              <a:lnSpc>
                <a:spcPct val="107000"/>
              </a:lnSpc>
              <a:buSzTx/>
              <a:buNone/>
              <a:defRPr sz="2200">
                <a:solidFill>
                  <a:schemeClr val="accent1"/>
                </a:solidFill>
              </a:defRPr>
            </a:pPr>
            <a:r>
              <a:t>YBI acts as a platform for these organisations to exchange ideas, knowledge and insights. </a:t>
            </a:r>
          </a:p>
          <a:p>
            <a:pPr marL="0" indent="0">
              <a:lnSpc>
                <a:spcPct val="114000"/>
              </a:lnSpc>
              <a:spcBef>
                <a:spcPts val="0"/>
              </a:spcBef>
              <a:buSzTx/>
              <a:buNone/>
              <a:defRPr sz="2200">
                <a:solidFill>
                  <a:schemeClr val="accent1"/>
                </a:solidFill>
              </a:defRPr>
            </a:pPr>
            <a:r>
              <a:t>	</a:t>
            </a:r>
          </a:p>
        </p:txBody>
      </p:sp>
      <p:pic>
        <p:nvPicPr>
          <p:cNvPr id="119" name="Picture 2" descr="Picture 2"/>
          <p:cNvPicPr>
            <a:picLocks noChangeAspect="1"/>
          </p:cNvPicPr>
          <p:nvPr/>
        </p:nvPicPr>
        <p:blipFill>
          <a:blip r:embed="rId3"/>
          <a:stretch>
            <a:fillRect/>
          </a:stretch>
        </p:blipFill>
        <p:spPr>
          <a:xfrm>
            <a:off x="484883" y="5793956"/>
            <a:ext cx="1771651" cy="552451"/>
          </a:xfrm>
          <a:prstGeom prst="rect">
            <a:avLst/>
          </a:prstGeom>
          <a:ln w="12700">
            <a:miter lim="400000"/>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upo 6"/>
          <p:cNvGrpSpPr/>
          <p:nvPr/>
        </p:nvGrpSpPr>
        <p:grpSpPr>
          <a:xfrm>
            <a:off x="-1" y="-1"/>
            <a:ext cx="3858895" cy="334621"/>
            <a:chOff x="0" y="0"/>
            <a:chExt cx="3858893" cy="334619"/>
          </a:xfrm>
        </p:grpSpPr>
        <p:sp>
          <p:nvSpPr>
            <p:cNvPr id="711"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712"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713"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715"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Impact study report</a:t>
            </a:r>
          </a:p>
        </p:txBody>
      </p:sp>
      <p:pic>
        <p:nvPicPr>
          <p:cNvPr id="716"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grpSp>
        <p:nvGrpSpPr>
          <p:cNvPr id="720" name="Grupo 13"/>
          <p:cNvGrpSpPr/>
          <p:nvPr/>
        </p:nvGrpSpPr>
        <p:grpSpPr>
          <a:xfrm>
            <a:off x="517401" y="1293255"/>
            <a:ext cx="4771656" cy="4271490"/>
            <a:chOff x="0" y="0"/>
            <a:chExt cx="4771654" cy="4271488"/>
          </a:xfrm>
        </p:grpSpPr>
        <p:sp>
          <p:nvSpPr>
            <p:cNvPr id="717" name="Title 5"/>
            <p:cNvSpPr txBox="1"/>
            <p:nvPr/>
          </p:nvSpPr>
          <p:spPr>
            <a:xfrm>
              <a:off x="0" y="0"/>
              <a:ext cx="4771655" cy="917288"/>
            </a:xfrm>
            <a:prstGeom prst="rect">
              <a:avLst/>
            </a:prstGeom>
            <a:noFill/>
            <a:ln w="12700" cap="flat">
              <a:noFill/>
              <a:miter lim="400000"/>
            </a:ln>
            <a:effectLst/>
          </p:spPr>
          <p:txBody>
            <a:bodyPr wrap="square" lIns="45719" tIns="45719" rIns="45719" bIns="45719" numCol="1" anchor="t">
              <a:spAutoFit/>
            </a:bodyPr>
            <a:lstStyle>
              <a:lvl1pPr>
                <a:defRPr>
                  <a:solidFill>
                    <a:schemeClr val="accent1"/>
                  </a:solidFill>
                </a:defRPr>
              </a:lvl1pPr>
            </a:lstStyle>
            <a:p>
              <a:r>
                <a:t>Measuring the socioeconomic impact of the Youth Business Spain entrepreneurship mentoring programme</a:t>
              </a:r>
            </a:p>
          </p:txBody>
        </p:sp>
        <p:pic>
          <p:nvPicPr>
            <p:cNvPr id="718" name="Imagen 15" descr="Imagen 15"/>
            <p:cNvPicPr>
              <a:picLocks noChangeAspect="1"/>
            </p:cNvPicPr>
            <p:nvPr/>
          </p:nvPicPr>
          <p:blipFill>
            <a:blip r:embed="rId3"/>
            <a:stretch>
              <a:fillRect/>
            </a:stretch>
          </p:blipFill>
          <p:spPr>
            <a:xfrm>
              <a:off x="3840629" y="3830624"/>
              <a:ext cx="578573" cy="440865"/>
            </a:xfrm>
            <a:prstGeom prst="rect">
              <a:avLst/>
            </a:prstGeom>
            <a:ln w="12700" cap="flat">
              <a:noFill/>
              <a:miter lim="400000"/>
              <a:headEnd/>
              <a:tailEnd/>
            </a:ln>
            <a:effectLst/>
          </p:spPr>
        </p:pic>
        <p:pic>
          <p:nvPicPr>
            <p:cNvPr id="719" name="Imagen 16" descr="Imagen 16"/>
            <p:cNvPicPr>
              <a:picLocks noChangeAspect="1"/>
            </p:cNvPicPr>
            <p:nvPr/>
          </p:nvPicPr>
          <p:blipFill>
            <a:blip r:embed="rId4"/>
            <a:stretch>
              <a:fillRect/>
            </a:stretch>
          </p:blipFill>
          <p:spPr>
            <a:xfrm>
              <a:off x="157799" y="989952"/>
              <a:ext cx="4324638" cy="2685155"/>
            </a:xfrm>
            <a:prstGeom prst="rect">
              <a:avLst/>
            </a:prstGeom>
            <a:ln w="12700" cap="flat">
              <a:noFill/>
              <a:miter lim="400000"/>
              <a:headEnd/>
              <a:tailEnd/>
            </a:ln>
            <a:effectLst/>
          </p:spPr>
        </p:pic>
      </p:grpSp>
      <p:grpSp>
        <p:nvGrpSpPr>
          <p:cNvPr id="723" name="Crida rectangular 11"/>
          <p:cNvGrpSpPr/>
          <p:nvPr/>
        </p:nvGrpSpPr>
        <p:grpSpPr>
          <a:xfrm>
            <a:off x="923687" y="4646200"/>
            <a:ext cx="4771656" cy="1500290"/>
            <a:chOff x="0" y="0"/>
            <a:chExt cx="4771654" cy="1500288"/>
          </a:xfrm>
        </p:grpSpPr>
        <p:sp>
          <p:nvSpPr>
            <p:cNvPr id="721" name="Figura"/>
            <p:cNvSpPr/>
            <p:nvPr/>
          </p:nvSpPr>
          <p:spPr>
            <a:xfrm>
              <a:off x="0" y="0"/>
              <a:ext cx="4771655" cy="1500289"/>
            </a:xfrm>
            <a:custGeom>
              <a:avLst/>
              <a:gdLst/>
              <a:ahLst/>
              <a:cxnLst>
                <a:cxn ang="0">
                  <a:pos x="wd2" y="hd2"/>
                </a:cxn>
                <a:cxn ang="5400000">
                  <a:pos x="wd2" y="hd2"/>
                </a:cxn>
                <a:cxn ang="10800000">
                  <a:pos x="wd2" y="hd2"/>
                </a:cxn>
                <a:cxn ang="16200000">
                  <a:pos x="wd2" y="hd2"/>
                </a:cxn>
              </a:cxnLst>
              <a:rect l="0" t="0" r="r" b="b"/>
              <a:pathLst>
                <a:path w="21600" h="21600" extrusionOk="0">
                  <a:moveTo>
                    <a:pt x="0" y="5721"/>
                  </a:moveTo>
                  <a:lnTo>
                    <a:pt x="3600" y="5721"/>
                  </a:lnTo>
                  <a:lnTo>
                    <a:pt x="3596" y="0"/>
                  </a:lnTo>
                  <a:lnTo>
                    <a:pt x="9000" y="5721"/>
                  </a:lnTo>
                  <a:lnTo>
                    <a:pt x="21600" y="5721"/>
                  </a:lnTo>
                  <a:lnTo>
                    <a:pt x="21600" y="21600"/>
                  </a:lnTo>
                  <a:lnTo>
                    <a:pt x="0" y="21600"/>
                  </a:lnTo>
                  <a:lnTo>
                    <a:pt x="0" y="8368"/>
                  </a:lnTo>
                  <a:close/>
                </a:path>
              </a:pathLst>
            </a:custGeom>
            <a:solidFill>
              <a:srgbClr val="E28C05"/>
            </a:solidFill>
            <a:ln w="12700" cap="flat">
              <a:solidFill>
                <a:srgbClr val="E28C05"/>
              </a:solidFill>
              <a:prstDash val="solid"/>
              <a:miter lim="800000"/>
            </a:ln>
            <a:effectLst/>
          </p:spPr>
          <p:txBody>
            <a:bodyPr wrap="square" lIns="45719" tIns="45719" rIns="45719" bIns="45719" numCol="1" anchor="ctr">
              <a:noAutofit/>
            </a:bodyPr>
            <a:lstStyle/>
            <a:p>
              <a:pPr algn="ctr">
                <a:spcBef>
                  <a:spcPts val="400"/>
                </a:spcBef>
                <a:defRPr sz="2100">
                  <a:solidFill>
                    <a:srgbClr val="44546A"/>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722" name="The survival rate of businesses that participated in the mentoring program is 87% in the fifth year, more than the  double compared to the national average (41%)."/>
            <p:cNvSpPr txBox="1"/>
            <p:nvPr/>
          </p:nvSpPr>
          <p:spPr>
            <a:xfrm>
              <a:off x="47224" y="401683"/>
              <a:ext cx="4677207" cy="1094301"/>
            </a:xfrm>
            <a:prstGeom prst="rect">
              <a:avLst/>
            </a:prstGeom>
            <a:noFill/>
            <a:ln w="12700" cap="flat">
              <a:noFill/>
              <a:miter lim="400000"/>
            </a:ln>
            <a:effectLst/>
          </p:spPr>
          <p:txBody>
            <a:bodyPr wrap="square" lIns="45719" tIns="45719" rIns="45719" bIns="45719" numCol="1" anchor="ctr">
              <a:noAutofit/>
            </a:bodyPr>
            <a:lstStyle>
              <a:lvl1pPr algn="ctr">
                <a:spcBef>
                  <a:spcPts val="400"/>
                </a:spcBef>
                <a:defRPr sz="1600">
                  <a:solidFill>
                    <a:schemeClr val="accent5">
                      <a:lumOff val="44000"/>
                    </a:schemeClr>
                  </a:solidFill>
                </a:defRPr>
              </a:lvl1pPr>
            </a:lstStyle>
            <a:p>
              <a:r>
                <a:t>The survival rate of businesses that participated in the mentoring program is 87% in the fifth year, more than the  double compared to the national average (41%).</a:t>
              </a:r>
            </a:p>
          </p:txBody>
        </p:sp>
      </p:grpSp>
      <p:sp>
        <p:nvSpPr>
          <p:cNvPr id="724" name="Rectángulo 20"/>
          <p:cNvSpPr txBox="1"/>
          <p:nvPr/>
        </p:nvSpPr>
        <p:spPr>
          <a:xfrm>
            <a:off x="6074471" y="1152982"/>
            <a:ext cx="6313471" cy="5349104"/>
          </a:xfrm>
          <a:prstGeom prst="rect">
            <a:avLst/>
          </a:prstGeom>
          <a:ln w="12700">
            <a:miter lim="400000"/>
          </a:ln>
        </p:spPr>
        <p:txBody>
          <a:bodyPr lIns="45719" rIns="45719">
            <a:spAutoFit/>
          </a:bodyPr>
          <a:lstStyle/>
          <a:p>
            <a:pPr algn="just">
              <a:lnSpc>
                <a:spcPct val="150000"/>
              </a:lnSpc>
              <a:defRPr sz="1900" spc="-5">
                <a:solidFill>
                  <a:schemeClr val="accent1"/>
                </a:solidFill>
              </a:defRPr>
            </a:pPr>
            <a:r>
              <a:t>Impact on entrepreneurs</a:t>
            </a:r>
          </a:p>
          <a:p>
            <a:pPr marL="342900" indent="-342900" algn="just">
              <a:spcBef>
                <a:spcPts val="200"/>
              </a:spcBef>
              <a:buClr>
                <a:srgbClr val="009AA6"/>
              </a:buClr>
              <a:buSzPct val="100000"/>
              <a:buFont typeface="Arial" panose="020B0604020202020204"/>
              <a:buChar char="•"/>
              <a:defRPr sz="2000">
                <a:solidFill>
                  <a:schemeClr val="accent1"/>
                </a:solidFill>
              </a:defRPr>
            </a:pPr>
            <a:r>
              <a:t>Improvement of management knowledge: 64%</a:t>
            </a:r>
          </a:p>
          <a:p>
            <a:pPr marL="342900" indent="-342900" algn="just">
              <a:spcBef>
                <a:spcPts val="200"/>
              </a:spcBef>
              <a:buClr>
                <a:srgbClr val="009AA6"/>
              </a:buClr>
              <a:buSzPct val="100000"/>
              <a:buFont typeface="Arial" panose="020B0604020202020204"/>
              <a:buChar char="•"/>
              <a:defRPr sz="2000">
                <a:solidFill>
                  <a:schemeClr val="accent1"/>
                </a:solidFill>
              </a:defRPr>
            </a:pPr>
            <a:r>
              <a:t>Improvement of management skills: 72%</a:t>
            </a:r>
          </a:p>
          <a:p>
            <a:pPr marL="342900" indent="-342900" algn="just">
              <a:spcBef>
                <a:spcPts val="200"/>
              </a:spcBef>
              <a:buClr>
                <a:srgbClr val="009AA6"/>
              </a:buClr>
              <a:buSzPct val="100000"/>
              <a:buFont typeface="Arial" panose="020B0604020202020204"/>
              <a:buChar char="•"/>
              <a:defRPr sz="2000">
                <a:solidFill>
                  <a:schemeClr val="accent1"/>
                </a:solidFill>
              </a:defRPr>
            </a:pPr>
            <a:r>
              <a:t>Improvement in job satisfaction: 80%</a:t>
            </a:r>
          </a:p>
          <a:p>
            <a:pPr marL="342900" indent="-342900" algn="just">
              <a:spcBef>
                <a:spcPts val="200"/>
              </a:spcBef>
              <a:buClr>
                <a:srgbClr val="009AA6"/>
              </a:buClr>
              <a:buSzPct val="100000"/>
              <a:buFont typeface="Arial" panose="020B0604020202020204"/>
              <a:buChar char="•"/>
              <a:defRPr sz="2000">
                <a:solidFill>
                  <a:schemeClr val="accent1"/>
                </a:solidFill>
              </a:defRPr>
            </a:pPr>
            <a:r>
              <a:t>Active working beneficiaries: 95%</a:t>
            </a:r>
          </a:p>
          <a:p>
            <a:pPr marL="342900" indent="-342900" algn="just">
              <a:spcBef>
                <a:spcPts val="200"/>
              </a:spcBef>
              <a:buClr>
                <a:srgbClr val="009AA6"/>
              </a:buClr>
              <a:buSzPct val="100000"/>
              <a:buFont typeface="Arial" panose="020B0604020202020204"/>
              <a:buChar char="•"/>
              <a:defRPr sz="1900" spc="-5">
                <a:solidFill>
                  <a:schemeClr val="accent1"/>
                </a:solidFill>
              </a:defRPr>
            </a:pPr>
            <a:endParaRPr/>
          </a:p>
          <a:p>
            <a:pPr algn="just">
              <a:spcBef>
                <a:spcPts val="200"/>
              </a:spcBef>
              <a:defRPr sz="1900" spc="-5">
                <a:solidFill>
                  <a:schemeClr val="accent1"/>
                </a:solidFill>
              </a:defRPr>
            </a:pPr>
            <a:r>
              <a:t>Impact on business</a:t>
            </a:r>
          </a:p>
          <a:p>
            <a:pPr marL="342900" indent="-342900" algn="just">
              <a:spcBef>
                <a:spcPts val="200"/>
              </a:spcBef>
              <a:buClr>
                <a:srgbClr val="009AA6"/>
              </a:buClr>
              <a:buSzPct val="100000"/>
              <a:buFont typeface="Arial" panose="020B0604020202020204"/>
              <a:buChar char="•"/>
              <a:defRPr sz="2000">
                <a:solidFill>
                  <a:schemeClr val="accent1"/>
                </a:solidFill>
              </a:defRPr>
            </a:pPr>
            <a:r>
              <a:t>Business in expansion / growth phase: 60%</a:t>
            </a:r>
          </a:p>
          <a:p>
            <a:pPr marL="342900" indent="-342900" algn="just">
              <a:spcBef>
                <a:spcPts val="200"/>
              </a:spcBef>
              <a:buClr>
                <a:srgbClr val="009AA6"/>
              </a:buClr>
              <a:buSzPct val="100000"/>
              <a:buFont typeface="Arial" panose="020B0604020202020204"/>
              <a:buChar char="•"/>
              <a:defRPr sz="2000">
                <a:solidFill>
                  <a:schemeClr val="accent1"/>
                </a:solidFill>
              </a:defRPr>
            </a:pPr>
            <a:r>
              <a:t>Revenues increase: 100%</a:t>
            </a:r>
          </a:p>
          <a:p>
            <a:pPr marL="342900" indent="-342900" algn="just">
              <a:spcBef>
                <a:spcPts val="200"/>
              </a:spcBef>
              <a:buClr>
                <a:srgbClr val="009AA6"/>
              </a:buClr>
              <a:buSzPct val="100000"/>
              <a:buFont typeface="Arial" panose="020B0604020202020204"/>
              <a:buChar char="•"/>
              <a:defRPr sz="2000">
                <a:solidFill>
                  <a:schemeClr val="accent1"/>
                </a:solidFill>
              </a:defRPr>
            </a:pPr>
            <a:r>
              <a:t>Staff increase: 60%</a:t>
            </a:r>
          </a:p>
          <a:p>
            <a:pPr marL="342900" indent="-342900" algn="just">
              <a:spcBef>
                <a:spcPts val="200"/>
              </a:spcBef>
              <a:buClr>
                <a:srgbClr val="009AA6"/>
              </a:buClr>
              <a:buSzPct val="100000"/>
              <a:buFont typeface="Arial" panose="020B0604020202020204"/>
              <a:buChar char="•"/>
              <a:defRPr sz="2000">
                <a:solidFill>
                  <a:schemeClr val="accent1"/>
                </a:solidFill>
              </a:defRPr>
            </a:pPr>
            <a:r>
              <a:t>5-year survival rate: 87%</a:t>
            </a:r>
          </a:p>
          <a:p>
            <a:pPr marL="342900" indent="-342900" algn="just">
              <a:spcBef>
                <a:spcPts val="200"/>
              </a:spcBef>
              <a:buClr>
                <a:srgbClr val="009AA6"/>
              </a:buClr>
              <a:buSzPct val="100000"/>
              <a:buFont typeface="Arial" panose="020B0604020202020204"/>
              <a:buChar char="•"/>
              <a:defRPr sz="1900" spc="-5">
                <a:solidFill>
                  <a:schemeClr val="accent1"/>
                </a:solidFill>
              </a:defRPr>
            </a:pPr>
            <a:endParaRPr/>
          </a:p>
          <a:p>
            <a:pPr algn="just">
              <a:spcBef>
                <a:spcPts val="200"/>
              </a:spcBef>
              <a:defRPr sz="1900" spc="-5">
                <a:solidFill>
                  <a:schemeClr val="accent1"/>
                </a:solidFill>
              </a:defRPr>
            </a:pPr>
            <a:r>
              <a:t>Impact on society</a:t>
            </a:r>
          </a:p>
          <a:p>
            <a:pPr marL="342900" indent="-342900" algn="just">
              <a:spcBef>
                <a:spcPts val="200"/>
              </a:spcBef>
              <a:buClr>
                <a:srgbClr val="009AA6"/>
              </a:buClr>
              <a:buSzPct val="100000"/>
              <a:buFont typeface="Arial" panose="020B0604020202020204"/>
              <a:buChar char="•"/>
              <a:defRPr sz="2000">
                <a:solidFill>
                  <a:schemeClr val="accent1"/>
                </a:solidFill>
              </a:defRPr>
            </a:pPr>
            <a:r>
              <a:t>Creation of new jobs: 1.384</a:t>
            </a:r>
          </a:p>
          <a:p>
            <a:pPr marL="342900" indent="-342900" algn="just">
              <a:spcBef>
                <a:spcPts val="200"/>
              </a:spcBef>
              <a:buClr>
                <a:srgbClr val="009AA6"/>
              </a:buClr>
              <a:buSzPct val="100000"/>
              <a:buFont typeface="Arial" panose="020B0604020202020204"/>
              <a:buChar char="•"/>
              <a:defRPr sz="2000">
                <a:solidFill>
                  <a:schemeClr val="accent1"/>
                </a:solidFill>
              </a:defRPr>
            </a:pPr>
            <a:r>
              <a:t>Tax &amp; quotations collection: 19,8M€</a:t>
            </a:r>
          </a:p>
          <a:p>
            <a:pPr marL="342900" indent="-342900" algn="just">
              <a:spcBef>
                <a:spcPts val="200"/>
              </a:spcBef>
              <a:buClr>
                <a:srgbClr val="009AA6"/>
              </a:buClr>
              <a:buSzPct val="100000"/>
              <a:buFont typeface="Arial" panose="020B0604020202020204"/>
              <a:buChar char="•"/>
              <a:defRPr sz="2000">
                <a:solidFill>
                  <a:schemeClr val="accent1"/>
                </a:solidFill>
              </a:defRPr>
            </a:pPr>
            <a:r>
              <a:t>Savings of unemployment benefits: 2,1M€</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9" name="Grupo 2"/>
          <p:cNvGrpSpPr/>
          <p:nvPr/>
        </p:nvGrpSpPr>
        <p:grpSpPr>
          <a:xfrm>
            <a:off x="0" y="-1"/>
            <a:ext cx="3852646" cy="334622"/>
            <a:chOff x="0" y="0"/>
            <a:chExt cx="3852645" cy="334620"/>
          </a:xfrm>
        </p:grpSpPr>
        <p:sp>
          <p:nvSpPr>
            <p:cNvPr id="726"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727"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728"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730"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731" name="CuadroTexto 7"/>
          <p:cNvSpPr txBox="1"/>
          <p:nvPr/>
        </p:nvSpPr>
        <p:spPr>
          <a:xfrm>
            <a:off x="321675" y="749266"/>
            <a:ext cx="8999143" cy="437665"/>
          </a:xfrm>
          <a:prstGeom prst="rect">
            <a:avLst/>
          </a:prstGeom>
          <a:ln w="12700">
            <a:miter lim="400000"/>
          </a:ln>
        </p:spPr>
        <p:txBody>
          <a:bodyPr lIns="45719" rIns="45719">
            <a:spAutoFit/>
          </a:bodyPr>
          <a:lstStyle>
            <a:lvl1pPr>
              <a:defRPr sz="2600" b="1">
                <a:solidFill>
                  <a:srgbClr val="00386B"/>
                </a:solidFill>
              </a:defRPr>
            </a:lvl1pPr>
          </a:lstStyle>
          <a:p>
            <a:r>
              <a:t>Strengthening the 2023 mentoring program</a:t>
            </a:r>
          </a:p>
        </p:txBody>
      </p:sp>
      <p:sp>
        <p:nvSpPr>
          <p:cNvPr id="732" name="Content Placeholder 2"/>
          <p:cNvSpPr txBox="1"/>
          <p:nvPr/>
        </p:nvSpPr>
        <p:spPr>
          <a:xfrm>
            <a:off x="342491" y="1330643"/>
            <a:ext cx="11323464" cy="5039119"/>
          </a:xfrm>
          <a:prstGeom prst="rect">
            <a:avLst/>
          </a:prstGeom>
          <a:ln w="12700">
            <a:miter lim="400000"/>
          </a:ln>
        </p:spPr>
        <p:txBody>
          <a:bodyPr lIns="45718" tIns="45718" rIns="45718" bIns="45718">
            <a:spAutoFit/>
          </a:bodyPr>
          <a:lstStyle/>
          <a:p>
            <a:pPr>
              <a:lnSpc>
                <a:spcPct val="150000"/>
              </a:lnSpc>
              <a:defRPr sz="2200" b="1">
                <a:solidFill>
                  <a:srgbClr val="002060"/>
                </a:solidFill>
              </a:defRPr>
            </a:pPr>
            <a:r>
              <a:t>Evaluation of the YBS Mentoring Program by the Mentoring School and the Entrepreneurship Observatory of Spain:</a:t>
            </a:r>
          </a:p>
          <a:p>
            <a:pPr>
              <a:lnSpc>
                <a:spcPct val="150000"/>
              </a:lnSpc>
              <a:defRPr sz="1900">
                <a:solidFill>
                  <a:srgbClr val="002060"/>
                </a:solidFill>
              </a:defRPr>
            </a:pPr>
            <a:endParaRPr/>
          </a:p>
          <a:p>
            <a:pPr>
              <a:lnSpc>
                <a:spcPct val="150000"/>
              </a:lnSpc>
              <a:defRPr sz="1900">
                <a:solidFill>
                  <a:srgbClr val="002060"/>
                </a:solidFill>
              </a:defRPr>
            </a:pPr>
            <a:r>
              <a:t>The measurement of social impact will allow us to know to what extent and how the interventions deployed from the Mentoring Program generate a transformation in the different personal and professional dimensions of the people mentored, in their companies, and in the performance of the different roles of the people mentors. The information on the social impact will have the following main uses:</a:t>
            </a:r>
          </a:p>
          <a:p>
            <a:pPr marL="190500" indent="-190500">
              <a:lnSpc>
                <a:spcPct val="150000"/>
              </a:lnSpc>
              <a:buSzPct val="100000"/>
              <a:buChar char="•"/>
              <a:defRPr sz="1900">
                <a:solidFill>
                  <a:srgbClr val="002060"/>
                </a:solidFill>
              </a:defRPr>
            </a:pPr>
            <a:r>
              <a:t>Increase and improve the social impact of the mentoring program.</a:t>
            </a:r>
          </a:p>
          <a:p>
            <a:pPr marL="190500" indent="-190500">
              <a:lnSpc>
                <a:spcPct val="150000"/>
              </a:lnSpc>
              <a:buSzPct val="100000"/>
              <a:buChar char="•"/>
              <a:defRPr sz="1900">
                <a:solidFill>
                  <a:srgbClr val="002060"/>
                </a:solidFill>
              </a:defRPr>
            </a:pPr>
            <a:r>
              <a:t>Become aware of and have evidence of the added value of the project and its alignment with the purpose of the entity that promotes it.</a:t>
            </a:r>
          </a:p>
          <a:p>
            <a:pPr marL="190500" indent="-190500">
              <a:lnSpc>
                <a:spcPct val="150000"/>
              </a:lnSpc>
              <a:buSzPct val="100000"/>
              <a:buChar char="•"/>
              <a:defRPr sz="1900">
                <a:solidFill>
                  <a:srgbClr val="002060"/>
                </a:solidFill>
              </a:defRPr>
            </a:pPr>
            <a:r>
              <a:t>Accountable to funders and the entrepreneurship ecosystem in terms of providing evidence on the scope and depth of the social transformation to which the Mentoring Program contributes.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 name="Grupo 48"/>
          <p:cNvGrpSpPr/>
          <p:nvPr/>
        </p:nvGrpSpPr>
        <p:grpSpPr>
          <a:xfrm>
            <a:off x="-1" y="-1"/>
            <a:ext cx="3858895" cy="323140"/>
            <a:chOff x="0" y="0"/>
            <a:chExt cx="3858893" cy="323138"/>
          </a:xfrm>
        </p:grpSpPr>
        <p:sp>
          <p:nvSpPr>
            <p:cNvPr id="734"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735"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736"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738" name="Content Placeholder 2"/>
          <p:cNvSpPr txBox="1"/>
          <p:nvPr/>
        </p:nvSpPr>
        <p:spPr>
          <a:xfrm>
            <a:off x="585377" y="574574"/>
            <a:ext cx="11021246" cy="5816448"/>
          </a:xfrm>
          <a:prstGeom prst="rect">
            <a:avLst/>
          </a:prstGeom>
          <a:ln w="12700">
            <a:miter lim="400000"/>
          </a:ln>
        </p:spPr>
        <p:txBody>
          <a:bodyPr lIns="45718" tIns="45718" rIns="45718" bIns="45718">
            <a:spAutoFit/>
          </a:bodyPr>
          <a:lstStyle/>
          <a:p>
            <a:pPr algn="just">
              <a:lnSpc>
                <a:spcPct val="150000"/>
              </a:lnSpc>
              <a:defRPr sz="1600">
                <a:solidFill>
                  <a:srgbClr val="002060"/>
                </a:solidFill>
              </a:defRPr>
            </a:pPr>
            <a:endParaRPr/>
          </a:p>
          <a:p>
            <a:pPr marL="285750" indent="-285750" algn="just">
              <a:lnSpc>
                <a:spcPct val="150000"/>
              </a:lnSpc>
              <a:buClr>
                <a:srgbClr val="00B0F0"/>
              </a:buClr>
              <a:buSzPct val="100000"/>
              <a:buFont typeface="Arial" panose="020B0604020202020204"/>
              <a:buChar char="•"/>
              <a:defRPr sz="1600">
                <a:solidFill>
                  <a:srgbClr val="002060"/>
                </a:solidFill>
              </a:defRPr>
            </a:pPr>
            <a:endParaRPr/>
          </a:p>
          <a:p>
            <a:pPr marL="285750" indent="-285750" algn="just">
              <a:lnSpc>
                <a:spcPct val="150000"/>
              </a:lnSpc>
              <a:buClr>
                <a:srgbClr val="00B0F0"/>
              </a:buClr>
              <a:buSzPct val="100000"/>
              <a:buFont typeface="Arial" panose="020B0604020202020204"/>
              <a:buChar char="•"/>
              <a:defRPr sz="1900">
                <a:solidFill>
                  <a:srgbClr val="002060"/>
                </a:solidFill>
              </a:defRPr>
            </a:pPr>
            <a:r>
              <a:t>Training day-workshop for Mentoring managers from all over Spain.</a:t>
            </a: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marL="285750" indent="-285750" algn="just">
              <a:lnSpc>
                <a:spcPct val="150000"/>
              </a:lnSpc>
              <a:buClr>
                <a:srgbClr val="00B0F0"/>
              </a:buClr>
              <a:buSzPct val="100000"/>
              <a:buFont typeface="Arial" panose="020B0604020202020204"/>
              <a:buChar char="•"/>
              <a:defRPr sz="1600">
                <a:solidFill>
                  <a:srgbClr val="002060"/>
                </a:solidFill>
              </a:defRPr>
            </a:pPr>
            <a:endParaRPr sz="1600"/>
          </a:p>
          <a:p>
            <a:pPr algn="just">
              <a:defRPr sz="1900">
                <a:solidFill>
                  <a:srgbClr val="002060"/>
                </a:solidFill>
              </a:defRPr>
            </a:pPr>
            <a:r>
              <a:rPr sz="1600"/>
              <a:t/>
            </a:r>
            <a:br>
              <a:rPr sz="1600"/>
            </a:br>
            <a:r>
              <a:t>On April 18, 19 and 20, 21 mentoring managers from the 12 local partners had the opportunity to share, learn and develop professionally in the mentoring workshop. The mentoring expert MªLuisa de Miguel, from the Mentoring School, has addressed fundamental aspects such as motivation and the management of emotions in mentoring processes, as well as non-directive intervention techniques, key to guiding instead of directing.</a:t>
            </a:r>
          </a:p>
        </p:txBody>
      </p:sp>
      <p:pic>
        <p:nvPicPr>
          <p:cNvPr id="739" name="Picture 4" descr="Picture 4"/>
          <p:cNvPicPr>
            <a:picLocks noChangeAspect="1"/>
          </p:cNvPicPr>
          <p:nvPr/>
        </p:nvPicPr>
        <p:blipFill>
          <a:blip r:embed="rId2"/>
          <a:stretch>
            <a:fillRect/>
          </a:stretch>
        </p:blipFill>
        <p:spPr>
          <a:xfrm>
            <a:off x="6350079" y="1815613"/>
            <a:ext cx="4207213" cy="3155409"/>
          </a:xfrm>
          <a:prstGeom prst="rect">
            <a:avLst/>
          </a:prstGeom>
          <a:ln w="12700">
            <a:miter lim="400000"/>
            <a:headEnd/>
            <a:tailEnd/>
          </a:ln>
        </p:spPr>
      </p:pic>
      <p:pic>
        <p:nvPicPr>
          <p:cNvPr id="740" name="Picture 5" descr="Picture 5"/>
          <p:cNvPicPr>
            <a:picLocks noChangeAspect="1"/>
          </p:cNvPicPr>
          <p:nvPr/>
        </p:nvPicPr>
        <p:blipFill>
          <a:blip r:embed="rId3"/>
          <a:stretch>
            <a:fillRect/>
          </a:stretch>
        </p:blipFill>
        <p:spPr>
          <a:xfrm>
            <a:off x="1928414" y="1881919"/>
            <a:ext cx="4115416" cy="3109397"/>
          </a:xfrm>
          <a:prstGeom prst="rect">
            <a:avLst/>
          </a:prstGeom>
          <a:ln w="12700">
            <a:miter lim="400000"/>
            <a:headEnd/>
            <a:tailEnd/>
          </a:ln>
        </p:spPr>
      </p:pic>
      <p:pic>
        <p:nvPicPr>
          <p:cNvPr id="741" name="Imagen 11" descr="Imagen 11"/>
          <p:cNvPicPr>
            <a:picLocks noChangeAspect="1"/>
          </p:cNvPicPr>
          <p:nvPr/>
        </p:nvPicPr>
        <p:blipFill>
          <a:blip r:embed="rId4"/>
          <a:stretch>
            <a:fillRect/>
          </a:stretch>
        </p:blipFill>
        <p:spPr>
          <a:xfrm>
            <a:off x="9708705" y="385746"/>
            <a:ext cx="1888504" cy="439235"/>
          </a:xfrm>
          <a:prstGeom prst="rect">
            <a:avLst/>
          </a:prstGeom>
          <a:ln w="12700">
            <a:miter lim="400000"/>
            <a:headEnd/>
            <a:tailEnd/>
          </a:ln>
        </p:spPr>
      </p:pic>
      <p:sp>
        <p:nvSpPr>
          <p:cNvPr id="742" name="CuadroTexto 7"/>
          <p:cNvSpPr txBox="1"/>
          <p:nvPr/>
        </p:nvSpPr>
        <p:spPr>
          <a:xfrm>
            <a:off x="321675" y="749266"/>
            <a:ext cx="8999143" cy="437665"/>
          </a:xfrm>
          <a:prstGeom prst="rect">
            <a:avLst/>
          </a:prstGeom>
          <a:ln w="12700">
            <a:miter lim="400000"/>
          </a:ln>
        </p:spPr>
        <p:txBody>
          <a:bodyPr lIns="45719" rIns="45719">
            <a:spAutoFit/>
          </a:bodyPr>
          <a:lstStyle>
            <a:lvl1pPr>
              <a:defRPr sz="2600" b="1">
                <a:solidFill>
                  <a:srgbClr val="00386B"/>
                </a:solidFill>
              </a:defRPr>
            </a:lvl1pPr>
          </a:lstStyle>
          <a:p>
            <a:r>
              <a:t>Strengthening the 2023 mentoring program</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 name="Grupo 6"/>
          <p:cNvGrpSpPr/>
          <p:nvPr/>
        </p:nvGrpSpPr>
        <p:grpSpPr>
          <a:xfrm>
            <a:off x="-1" y="-1"/>
            <a:ext cx="3858895" cy="334621"/>
            <a:chOff x="0" y="0"/>
            <a:chExt cx="3858893" cy="334619"/>
          </a:xfrm>
        </p:grpSpPr>
        <p:sp>
          <p:nvSpPr>
            <p:cNvPr id="744"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745"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746"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748"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YBS Mentoring Workshop</a:t>
            </a:r>
          </a:p>
        </p:txBody>
      </p:sp>
      <p:pic>
        <p:nvPicPr>
          <p:cNvPr id="749"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pic>
        <p:nvPicPr>
          <p:cNvPr id="750" name="de462ae2-eb28-4a85-8579-10dea25ed87a.JPG" descr="de462ae2-eb28-4a85-8579-10dea25ed87a.JPG"/>
          <p:cNvPicPr>
            <a:picLocks noChangeAspect="1"/>
          </p:cNvPicPr>
          <p:nvPr/>
        </p:nvPicPr>
        <p:blipFill>
          <a:blip r:embed="rId3"/>
          <a:stretch>
            <a:fillRect/>
          </a:stretch>
        </p:blipFill>
        <p:spPr>
          <a:xfrm>
            <a:off x="3517884" y="1899198"/>
            <a:ext cx="5156234" cy="3856865"/>
          </a:xfrm>
          <a:prstGeom prst="rect">
            <a:avLst/>
          </a:prstGeom>
          <a:ln w="12700">
            <a:miter lim="400000"/>
            <a:headEnd/>
            <a:tailEnd/>
          </a:ln>
        </p:spPr>
      </p:pic>
      <p:pic>
        <p:nvPicPr>
          <p:cNvPr id="751" name="67c1cbea-145e-4e87-87de-97e877e0fe7b.JPG" descr="67c1cbea-145e-4e87-87de-97e877e0fe7b.JPG"/>
          <p:cNvPicPr>
            <a:picLocks noChangeAspect="1"/>
          </p:cNvPicPr>
          <p:nvPr/>
        </p:nvPicPr>
        <p:blipFill>
          <a:blip r:embed="rId4"/>
          <a:stretch>
            <a:fillRect/>
          </a:stretch>
        </p:blipFill>
        <p:spPr>
          <a:xfrm>
            <a:off x="499415" y="1520805"/>
            <a:ext cx="2860053" cy="2145041"/>
          </a:xfrm>
          <a:prstGeom prst="rect">
            <a:avLst/>
          </a:prstGeom>
          <a:ln w="12700">
            <a:miter lim="400000"/>
            <a:headEnd/>
            <a:tailEnd/>
          </a:ln>
        </p:spPr>
      </p:pic>
      <p:pic>
        <p:nvPicPr>
          <p:cNvPr id="752" name="f9f96212-2b7c-4e61-9e80-2b741cb4d4f7.JPG" descr="f9f96212-2b7c-4e61-9e80-2b741cb4d4f7.JPG"/>
          <p:cNvPicPr>
            <a:picLocks noChangeAspect="1"/>
          </p:cNvPicPr>
          <p:nvPr/>
        </p:nvPicPr>
        <p:blipFill>
          <a:blip r:embed="rId5"/>
          <a:stretch>
            <a:fillRect/>
          </a:stretch>
        </p:blipFill>
        <p:spPr>
          <a:xfrm>
            <a:off x="499415" y="3820733"/>
            <a:ext cx="2860053" cy="2145041"/>
          </a:xfrm>
          <a:prstGeom prst="rect">
            <a:avLst/>
          </a:prstGeom>
          <a:ln w="12700">
            <a:miter lim="400000"/>
            <a:headEnd/>
            <a:tailEnd/>
          </a:ln>
        </p:spPr>
      </p:pic>
      <p:pic>
        <p:nvPicPr>
          <p:cNvPr id="753" name="IMG_7784 2.jpeg" descr="IMG_7784 2.jpeg"/>
          <p:cNvPicPr>
            <a:picLocks noChangeAspect="1"/>
          </p:cNvPicPr>
          <p:nvPr/>
        </p:nvPicPr>
        <p:blipFill>
          <a:blip r:embed="rId6"/>
          <a:stretch>
            <a:fillRect/>
          </a:stretch>
        </p:blipFill>
        <p:spPr>
          <a:xfrm>
            <a:off x="8832532" y="1520805"/>
            <a:ext cx="2860054" cy="2145041"/>
          </a:xfrm>
          <a:prstGeom prst="rect">
            <a:avLst/>
          </a:prstGeom>
          <a:ln w="12700">
            <a:miter lim="400000"/>
            <a:headEnd/>
            <a:tailEnd/>
          </a:ln>
        </p:spPr>
      </p:pic>
      <p:pic>
        <p:nvPicPr>
          <p:cNvPr id="754" name="eb4cab15-2354-4a7b-b010-323f0105c3bd.JPG" descr="eb4cab15-2354-4a7b-b010-323f0105c3bd.JPG"/>
          <p:cNvPicPr>
            <a:picLocks noChangeAspect="1"/>
          </p:cNvPicPr>
          <p:nvPr/>
        </p:nvPicPr>
        <p:blipFill>
          <a:blip r:embed="rId7"/>
          <a:stretch>
            <a:fillRect/>
          </a:stretch>
        </p:blipFill>
        <p:spPr>
          <a:xfrm>
            <a:off x="8832532" y="3820733"/>
            <a:ext cx="2860054" cy="2145041"/>
          </a:xfrm>
          <a:prstGeom prst="rect">
            <a:avLst/>
          </a:prstGeom>
          <a:ln w="12700">
            <a:miter lim="400000"/>
            <a:headEnd/>
            <a:tailEnd/>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9" name="Grupo 2"/>
          <p:cNvGrpSpPr/>
          <p:nvPr/>
        </p:nvGrpSpPr>
        <p:grpSpPr>
          <a:xfrm>
            <a:off x="0" y="-1"/>
            <a:ext cx="3852646" cy="334622"/>
            <a:chOff x="0" y="0"/>
            <a:chExt cx="3852645" cy="334620"/>
          </a:xfrm>
        </p:grpSpPr>
        <p:sp>
          <p:nvSpPr>
            <p:cNvPr id="756"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757"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758"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pic>
        <p:nvPicPr>
          <p:cNvPr id="760"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761" name="CuadroTexto 7"/>
          <p:cNvSpPr txBox="1"/>
          <p:nvPr/>
        </p:nvSpPr>
        <p:spPr>
          <a:xfrm>
            <a:off x="321675" y="749266"/>
            <a:ext cx="8999143" cy="437665"/>
          </a:xfrm>
          <a:prstGeom prst="rect">
            <a:avLst/>
          </a:prstGeom>
          <a:ln w="12700">
            <a:miter lim="400000"/>
          </a:ln>
        </p:spPr>
        <p:txBody>
          <a:bodyPr lIns="45719" rIns="45719">
            <a:spAutoFit/>
          </a:bodyPr>
          <a:lstStyle>
            <a:lvl1pPr>
              <a:defRPr sz="2600" b="1">
                <a:solidFill>
                  <a:srgbClr val="00386B"/>
                </a:solidFill>
              </a:defRPr>
            </a:lvl1pPr>
          </a:lstStyle>
          <a:p>
            <a:r>
              <a:t>Somes of our parthers</a:t>
            </a:r>
          </a:p>
        </p:txBody>
      </p:sp>
      <p:sp>
        <p:nvSpPr>
          <p:cNvPr id="762" name="Content Placeholder 2"/>
          <p:cNvSpPr txBox="1"/>
          <p:nvPr/>
        </p:nvSpPr>
        <p:spPr>
          <a:xfrm>
            <a:off x="434728" y="1376106"/>
            <a:ext cx="11124046" cy="1603442"/>
          </a:xfrm>
          <a:prstGeom prst="rect">
            <a:avLst/>
          </a:prstGeom>
          <a:ln w="12700">
            <a:miter lim="400000"/>
          </a:ln>
        </p:spPr>
        <p:txBody>
          <a:bodyPr lIns="45719" rIns="45719">
            <a:spAutoFit/>
          </a:bodyPr>
          <a:lstStyle/>
          <a:p>
            <a:pPr algn="just">
              <a:lnSpc>
                <a:spcPct val="150000"/>
              </a:lnSpc>
              <a:defRPr>
                <a:solidFill>
                  <a:srgbClr val="002060"/>
                </a:solidFill>
                <a:latin typeface="inherit"/>
                <a:ea typeface="inherit"/>
                <a:cs typeface="inherit"/>
                <a:sym typeface="inherit"/>
              </a:defRPr>
            </a:pPr>
            <a:r>
              <a:t>Our strategic partners are public administrations and national and international private companies and institutions, committed to our cause that provide financing, knowledge and services to strengthen, grow and improve the activities of YBS and local partners.</a:t>
            </a:r>
            <a:r>
              <a:rPr>
                <a:latin typeface="+mn-lt"/>
                <a:ea typeface="+mn-ea"/>
                <a:cs typeface="+mn-cs"/>
                <a:sym typeface="Calibri" panose="020F0502020204030204"/>
              </a:rPr>
              <a:t>  </a:t>
            </a:r>
            <a:endParaRPr>
              <a:latin typeface="Arial" panose="020B0604020202020204"/>
              <a:ea typeface="Arial" panose="020B0604020202020204"/>
              <a:cs typeface="Arial" panose="020B0604020202020204"/>
              <a:sym typeface="Arial" panose="020B0604020202020204"/>
            </a:endParaRPr>
          </a:p>
        </p:txBody>
      </p:sp>
      <p:grpSp>
        <p:nvGrpSpPr>
          <p:cNvPr id="779" name="Grupo 8"/>
          <p:cNvGrpSpPr/>
          <p:nvPr/>
        </p:nvGrpSpPr>
        <p:grpSpPr>
          <a:xfrm>
            <a:off x="176943" y="2736581"/>
            <a:ext cx="11838114" cy="3559384"/>
            <a:chOff x="0" y="0"/>
            <a:chExt cx="11838113" cy="3559382"/>
          </a:xfrm>
        </p:grpSpPr>
        <p:pic>
          <p:nvPicPr>
            <p:cNvPr id="763" name="Imagen 27" descr="Imagen 27"/>
            <p:cNvPicPr>
              <a:picLocks noChangeAspect="1"/>
            </p:cNvPicPr>
            <p:nvPr/>
          </p:nvPicPr>
          <p:blipFill>
            <a:blip r:embed="rId3"/>
            <a:stretch>
              <a:fillRect/>
            </a:stretch>
          </p:blipFill>
          <p:spPr>
            <a:xfrm>
              <a:off x="7032332" y="152440"/>
              <a:ext cx="2081613" cy="593261"/>
            </a:xfrm>
            <a:prstGeom prst="rect">
              <a:avLst/>
            </a:prstGeom>
            <a:ln w="12700" cap="flat">
              <a:noFill/>
              <a:miter lim="400000"/>
              <a:headEnd/>
              <a:tailEnd/>
            </a:ln>
            <a:effectLst/>
          </p:spPr>
        </p:pic>
        <p:pic>
          <p:nvPicPr>
            <p:cNvPr id="764" name="Imagen 28" descr="Imagen 28"/>
            <p:cNvPicPr>
              <a:picLocks noChangeAspect="1"/>
            </p:cNvPicPr>
            <p:nvPr/>
          </p:nvPicPr>
          <p:blipFill>
            <a:blip r:embed="rId4"/>
            <a:stretch>
              <a:fillRect/>
            </a:stretch>
          </p:blipFill>
          <p:spPr>
            <a:xfrm>
              <a:off x="6736489" y="2495107"/>
              <a:ext cx="883057" cy="883056"/>
            </a:xfrm>
            <a:prstGeom prst="rect">
              <a:avLst/>
            </a:prstGeom>
            <a:ln w="12700" cap="flat">
              <a:noFill/>
              <a:miter lim="400000"/>
              <a:headEnd/>
              <a:tailEnd/>
            </a:ln>
            <a:effectLst/>
          </p:spPr>
        </p:pic>
        <p:pic>
          <p:nvPicPr>
            <p:cNvPr id="765" name="Imagen 30" descr="Imagen 30"/>
            <p:cNvPicPr>
              <a:picLocks noChangeAspect="1"/>
            </p:cNvPicPr>
            <p:nvPr/>
          </p:nvPicPr>
          <p:blipFill>
            <a:blip r:embed="rId5"/>
            <a:stretch>
              <a:fillRect/>
            </a:stretch>
          </p:blipFill>
          <p:spPr>
            <a:xfrm>
              <a:off x="2164392" y="2655749"/>
              <a:ext cx="1488649" cy="852692"/>
            </a:xfrm>
            <a:prstGeom prst="rect">
              <a:avLst/>
            </a:prstGeom>
            <a:ln w="12700" cap="flat">
              <a:noFill/>
              <a:miter lim="400000"/>
              <a:headEnd/>
              <a:tailEnd/>
            </a:ln>
            <a:effectLst/>
          </p:spPr>
        </p:pic>
        <p:pic>
          <p:nvPicPr>
            <p:cNvPr id="766" name="Imagen 31" descr="Imagen 31"/>
            <p:cNvPicPr>
              <a:picLocks noChangeAspect="1"/>
            </p:cNvPicPr>
            <p:nvPr/>
          </p:nvPicPr>
          <p:blipFill>
            <a:blip r:embed="rId6"/>
            <a:stretch>
              <a:fillRect/>
            </a:stretch>
          </p:blipFill>
          <p:spPr>
            <a:xfrm>
              <a:off x="-1" y="1434801"/>
              <a:ext cx="2190184" cy="620312"/>
            </a:xfrm>
            <a:prstGeom prst="rect">
              <a:avLst/>
            </a:prstGeom>
            <a:ln w="12700" cap="flat">
              <a:noFill/>
              <a:miter lim="400000"/>
              <a:headEnd/>
              <a:tailEnd/>
            </a:ln>
            <a:effectLst/>
          </p:spPr>
        </p:pic>
        <p:pic>
          <p:nvPicPr>
            <p:cNvPr id="767" name="Imagen 32" descr="Imagen 32"/>
            <p:cNvPicPr>
              <a:picLocks noChangeAspect="1"/>
            </p:cNvPicPr>
            <p:nvPr/>
          </p:nvPicPr>
          <p:blipFill>
            <a:blip r:embed="rId7"/>
            <a:stretch>
              <a:fillRect/>
            </a:stretch>
          </p:blipFill>
          <p:spPr>
            <a:xfrm>
              <a:off x="2343043" y="358356"/>
              <a:ext cx="1749407" cy="539654"/>
            </a:xfrm>
            <a:prstGeom prst="rect">
              <a:avLst/>
            </a:prstGeom>
            <a:ln w="12700" cap="flat">
              <a:noFill/>
              <a:miter lim="400000"/>
              <a:headEnd/>
              <a:tailEnd/>
            </a:ln>
            <a:effectLst/>
          </p:spPr>
        </p:pic>
        <p:pic>
          <p:nvPicPr>
            <p:cNvPr id="768" name="Imagen 33" descr="Imagen 33"/>
            <p:cNvPicPr>
              <a:picLocks noChangeAspect="1"/>
            </p:cNvPicPr>
            <p:nvPr/>
          </p:nvPicPr>
          <p:blipFill>
            <a:blip r:embed="rId8"/>
            <a:stretch>
              <a:fillRect/>
            </a:stretch>
          </p:blipFill>
          <p:spPr>
            <a:xfrm>
              <a:off x="10050405" y="1373562"/>
              <a:ext cx="1787709" cy="627516"/>
            </a:xfrm>
            <a:prstGeom prst="rect">
              <a:avLst/>
            </a:prstGeom>
            <a:ln w="12700" cap="flat">
              <a:noFill/>
              <a:miter lim="400000"/>
              <a:headEnd/>
              <a:tailEnd/>
            </a:ln>
            <a:effectLst/>
          </p:spPr>
        </p:pic>
        <p:pic>
          <p:nvPicPr>
            <p:cNvPr id="769" name="Imagen 19" descr="Imagen 19"/>
            <p:cNvPicPr>
              <a:picLocks noChangeAspect="1"/>
            </p:cNvPicPr>
            <p:nvPr/>
          </p:nvPicPr>
          <p:blipFill>
            <a:blip r:embed="rId9"/>
            <a:stretch>
              <a:fillRect/>
            </a:stretch>
          </p:blipFill>
          <p:spPr>
            <a:xfrm>
              <a:off x="624360" y="2315892"/>
              <a:ext cx="941460" cy="1081534"/>
            </a:xfrm>
            <a:prstGeom prst="rect">
              <a:avLst/>
            </a:prstGeom>
            <a:ln w="12700" cap="flat">
              <a:noFill/>
              <a:miter lim="400000"/>
              <a:headEnd/>
              <a:tailEnd/>
            </a:ln>
            <a:effectLst/>
          </p:spPr>
        </p:pic>
        <p:pic>
          <p:nvPicPr>
            <p:cNvPr id="770" name="Imagen 163" descr="Imagen 163"/>
            <p:cNvPicPr>
              <a:picLocks noChangeAspect="1"/>
            </p:cNvPicPr>
            <p:nvPr/>
          </p:nvPicPr>
          <p:blipFill>
            <a:blip r:embed="rId10"/>
            <a:stretch>
              <a:fillRect/>
            </a:stretch>
          </p:blipFill>
          <p:spPr>
            <a:xfrm>
              <a:off x="6883819" y="1373562"/>
              <a:ext cx="2818073" cy="613906"/>
            </a:xfrm>
            <a:prstGeom prst="rect">
              <a:avLst/>
            </a:prstGeom>
            <a:ln w="12700" cap="flat">
              <a:noFill/>
              <a:miter lim="400000"/>
              <a:headEnd/>
              <a:tailEnd/>
            </a:ln>
            <a:effectLst/>
          </p:spPr>
        </p:pic>
        <p:pic>
          <p:nvPicPr>
            <p:cNvPr id="771" name="Imagen 5" descr="Imagen 5"/>
            <p:cNvPicPr>
              <a:picLocks noChangeAspect="1"/>
            </p:cNvPicPr>
            <p:nvPr/>
          </p:nvPicPr>
          <p:blipFill>
            <a:blip r:embed="rId11"/>
            <a:stretch>
              <a:fillRect/>
            </a:stretch>
          </p:blipFill>
          <p:spPr>
            <a:xfrm>
              <a:off x="2648663" y="1291355"/>
              <a:ext cx="2098933" cy="852692"/>
            </a:xfrm>
            <a:prstGeom prst="rect">
              <a:avLst/>
            </a:prstGeom>
            <a:ln w="12700" cap="flat">
              <a:noFill/>
              <a:miter lim="400000"/>
              <a:headEnd/>
              <a:tailEnd/>
            </a:ln>
            <a:effectLst/>
          </p:spPr>
        </p:pic>
        <p:pic>
          <p:nvPicPr>
            <p:cNvPr id="772" name="Imagen 2" descr="Imagen 2"/>
            <p:cNvPicPr>
              <a:picLocks noChangeAspect="1"/>
            </p:cNvPicPr>
            <p:nvPr/>
          </p:nvPicPr>
          <p:blipFill>
            <a:blip r:embed="rId12"/>
            <a:stretch>
              <a:fillRect/>
            </a:stretch>
          </p:blipFill>
          <p:spPr>
            <a:xfrm>
              <a:off x="4679857" y="0"/>
              <a:ext cx="1871648" cy="1323172"/>
            </a:xfrm>
            <a:prstGeom prst="rect">
              <a:avLst/>
            </a:prstGeom>
            <a:ln w="12700" cap="flat">
              <a:noFill/>
              <a:miter lim="400000"/>
              <a:headEnd/>
              <a:tailEnd/>
            </a:ln>
            <a:effectLst/>
          </p:spPr>
        </p:pic>
        <p:pic>
          <p:nvPicPr>
            <p:cNvPr id="773" name="Imagen 4" descr="Imagen 4"/>
            <p:cNvPicPr>
              <a:picLocks noChangeAspect="1"/>
            </p:cNvPicPr>
            <p:nvPr/>
          </p:nvPicPr>
          <p:blipFill>
            <a:blip r:embed="rId13"/>
            <a:stretch>
              <a:fillRect/>
            </a:stretch>
          </p:blipFill>
          <p:spPr>
            <a:xfrm>
              <a:off x="354940" y="157764"/>
              <a:ext cx="1499234" cy="829240"/>
            </a:xfrm>
            <a:prstGeom prst="rect">
              <a:avLst/>
            </a:prstGeom>
            <a:ln w="12700" cap="flat">
              <a:noFill/>
              <a:miter lim="400000"/>
              <a:headEnd/>
              <a:tailEnd/>
            </a:ln>
            <a:effectLst/>
          </p:spPr>
        </p:pic>
        <p:pic>
          <p:nvPicPr>
            <p:cNvPr id="774" name="Imagen 22" descr="Imagen 22"/>
            <p:cNvPicPr>
              <a:picLocks noChangeAspect="1"/>
            </p:cNvPicPr>
            <p:nvPr/>
          </p:nvPicPr>
          <p:blipFill>
            <a:blip r:embed="rId14"/>
            <a:stretch>
              <a:fillRect/>
            </a:stretch>
          </p:blipFill>
          <p:spPr>
            <a:xfrm>
              <a:off x="9770130" y="439548"/>
              <a:ext cx="1752529" cy="360417"/>
            </a:xfrm>
            <a:prstGeom prst="rect">
              <a:avLst/>
            </a:prstGeom>
            <a:ln w="12700" cap="flat">
              <a:noFill/>
              <a:miter lim="400000"/>
              <a:headEnd/>
              <a:tailEnd/>
            </a:ln>
            <a:effectLst/>
          </p:spPr>
        </p:pic>
        <p:pic>
          <p:nvPicPr>
            <p:cNvPr id="775" name="Imagen 23" descr="Imagen 23"/>
            <p:cNvPicPr>
              <a:picLocks noChangeAspect="1"/>
            </p:cNvPicPr>
            <p:nvPr/>
          </p:nvPicPr>
          <p:blipFill>
            <a:blip r:embed="rId15"/>
            <a:stretch>
              <a:fillRect/>
            </a:stretch>
          </p:blipFill>
          <p:spPr>
            <a:xfrm>
              <a:off x="5251217" y="1383405"/>
              <a:ext cx="1106069" cy="653997"/>
            </a:xfrm>
            <a:prstGeom prst="rect">
              <a:avLst/>
            </a:prstGeom>
            <a:ln w="12700" cap="flat">
              <a:noFill/>
              <a:miter lim="400000"/>
              <a:headEnd/>
              <a:tailEnd/>
            </a:ln>
            <a:effectLst/>
          </p:spPr>
        </p:pic>
        <p:pic>
          <p:nvPicPr>
            <p:cNvPr id="776" name="Imagen 24" descr="Imagen 24"/>
            <p:cNvPicPr>
              <a:picLocks noChangeAspect="1"/>
            </p:cNvPicPr>
            <p:nvPr/>
          </p:nvPicPr>
          <p:blipFill>
            <a:blip r:embed="rId16"/>
            <a:stretch>
              <a:fillRect/>
            </a:stretch>
          </p:blipFill>
          <p:spPr>
            <a:xfrm>
              <a:off x="4288785" y="2313887"/>
              <a:ext cx="1871648" cy="1245497"/>
            </a:xfrm>
            <a:prstGeom prst="rect">
              <a:avLst/>
            </a:prstGeom>
            <a:ln w="12700" cap="flat">
              <a:noFill/>
              <a:miter lim="400000"/>
              <a:headEnd/>
              <a:tailEnd/>
            </a:ln>
            <a:effectLst/>
          </p:spPr>
        </p:pic>
        <p:pic>
          <p:nvPicPr>
            <p:cNvPr id="777" name="Imagen 3" descr="Imagen 3"/>
            <p:cNvPicPr>
              <a:picLocks noChangeAspect="1"/>
            </p:cNvPicPr>
            <p:nvPr/>
          </p:nvPicPr>
          <p:blipFill>
            <a:blip r:embed="rId17"/>
            <a:stretch>
              <a:fillRect/>
            </a:stretch>
          </p:blipFill>
          <p:spPr>
            <a:xfrm>
              <a:off x="10194642" y="2655749"/>
              <a:ext cx="1499234" cy="729706"/>
            </a:xfrm>
            <a:prstGeom prst="rect">
              <a:avLst/>
            </a:prstGeom>
            <a:ln w="12700" cap="flat">
              <a:noFill/>
              <a:miter lim="400000"/>
              <a:headEnd/>
              <a:tailEnd/>
            </a:ln>
            <a:effectLst/>
          </p:spPr>
        </p:pic>
        <p:pic>
          <p:nvPicPr>
            <p:cNvPr id="778" name="Imagen 7" descr="Imagen 7"/>
            <p:cNvPicPr>
              <a:picLocks noChangeAspect="1"/>
            </p:cNvPicPr>
            <p:nvPr/>
          </p:nvPicPr>
          <p:blipFill>
            <a:blip r:embed="rId18"/>
            <a:stretch>
              <a:fillRect/>
            </a:stretch>
          </p:blipFill>
          <p:spPr>
            <a:xfrm>
              <a:off x="8195602" y="2768188"/>
              <a:ext cx="1492324" cy="504826"/>
            </a:xfrm>
            <a:prstGeom prst="rect">
              <a:avLst/>
            </a:prstGeom>
            <a:ln w="12700" cap="flat">
              <a:noFill/>
              <a:miter lim="400000"/>
              <a:headEnd/>
              <a:tailEnd/>
            </a:ln>
            <a:effectLst/>
          </p:spPr>
        </p:pic>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4" name="Grupo 48"/>
          <p:cNvGrpSpPr/>
          <p:nvPr/>
        </p:nvGrpSpPr>
        <p:grpSpPr>
          <a:xfrm>
            <a:off x="-1" y="-1"/>
            <a:ext cx="3858895" cy="323140"/>
            <a:chOff x="0" y="0"/>
            <a:chExt cx="3858893" cy="323138"/>
          </a:xfrm>
        </p:grpSpPr>
        <p:sp>
          <p:nvSpPr>
            <p:cNvPr id="781"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782"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783"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pic>
        <p:nvPicPr>
          <p:cNvPr id="785"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786" name="CuadroTexto 7"/>
          <p:cNvSpPr txBox="1"/>
          <p:nvPr/>
        </p:nvSpPr>
        <p:spPr>
          <a:xfrm>
            <a:off x="321675" y="749266"/>
            <a:ext cx="8999143" cy="437665"/>
          </a:xfrm>
          <a:prstGeom prst="rect">
            <a:avLst/>
          </a:prstGeom>
          <a:ln w="12700">
            <a:miter lim="400000"/>
          </a:ln>
        </p:spPr>
        <p:txBody>
          <a:bodyPr lIns="45719" rIns="45719">
            <a:spAutoFit/>
          </a:bodyPr>
          <a:lstStyle>
            <a:lvl1pPr>
              <a:defRPr sz="2600" b="1">
                <a:solidFill>
                  <a:srgbClr val="00386B"/>
                </a:solidFill>
              </a:defRPr>
            </a:lvl1pPr>
          </a:lstStyle>
          <a:p>
            <a:r>
              <a:t>Q&amp;A</a:t>
            </a:r>
          </a:p>
        </p:txBody>
      </p:sp>
      <p:pic>
        <p:nvPicPr>
          <p:cNvPr id="787" name="Imagen 1" descr="Imagen 1"/>
          <p:cNvPicPr>
            <a:picLocks noChangeAspect="1"/>
          </p:cNvPicPr>
          <p:nvPr/>
        </p:nvPicPr>
        <p:blipFill>
          <a:blip r:embed="rId3"/>
          <a:stretch>
            <a:fillRect/>
          </a:stretch>
        </p:blipFill>
        <p:spPr>
          <a:xfrm>
            <a:off x="3204780" y="1064297"/>
            <a:ext cx="5782440" cy="4729406"/>
          </a:xfrm>
          <a:prstGeom prst="rect">
            <a:avLst/>
          </a:prstGeom>
          <a:ln w="12700">
            <a:miter lim="400000"/>
            <a:headEnd/>
            <a:tailEnd/>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89" name="object 4"/>
          <p:cNvSpPr/>
          <p:nvPr/>
        </p:nvSpPr>
        <p:spPr>
          <a:xfrm flipH="1">
            <a:off x="53" y="-1"/>
            <a:ext cx="4040001" cy="35018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251" y="21600"/>
                </a:lnTo>
                <a:lnTo>
                  <a:pt x="21600" y="21600"/>
                </a:lnTo>
                <a:lnTo>
                  <a:pt x="21600" y="0"/>
                </a:lnTo>
                <a:close/>
              </a:path>
            </a:pathLst>
          </a:custGeom>
          <a:solidFill>
            <a:schemeClr val="accent3"/>
          </a:solidFill>
          <a:ln w="12700">
            <a:miter lim="400000"/>
          </a:ln>
        </p:spPr>
        <p:txBody>
          <a:bodyPr lIns="45719" rIns="45719"/>
          <a:lstStyle/>
          <a:p>
            <a:endParaRPr/>
          </a:p>
        </p:txBody>
      </p:sp>
      <p:sp>
        <p:nvSpPr>
          <p:cNvPr id="790" name="object 3"/>
          <p:cNvSpPr/>
          <p:nvPr/>
        </p:nvSpPr>
        <p:spPr>
          <a:xfrm flipH="1">
            <a:off x="201" y="3814483"/>
            <a:ext cx="2398869" cy="30434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1815" y="21600"/>
                </a:lnTo>
                <a:lnTo>
                  <a:pt x="21600" y="21600"/>
                </a:lnTo>
                <a:lnTo>
                  <a:pt x="21600" y="0"/>
                </a:lnTo>
                <a:close/>
              </a:path>
            </a:pathLst>
          </a:custGeom>
          <a:solidFill>
            <a:srgbClr val="1295A2"/>
          </a:solidFill>
          <a:ln w="12700">
            <a:miter lim="400000"/>
          </a:ln>
        </p:spPr>
        <p:txBody>
          <a:bodyPr lIns="45719" rIns="45719"/>
          <a:lstStyle/>
          <a:p>
            <a:endParaRPr/>
          </a:p>
        </p:txBody>
      </p:sp>
      <p:sp>
        <p:nvSpPr>
          <p:cNvPr id="791" name="CuadroTexto 6"/>
          <p:cNvSpPr txBox="1"/>
          <p:nvPr/>
        </p:nvSpPr>
        <p:spPr>
          <a:xfrm>
            <a:off x="4505455" y="1901905"/>
            <a:ext cx="2248754" cy="653912"/>
          </a:xfrm>
          <a:prstGeom prst="rect">
            <a:avLst/>
          </a:prstGeom>
          <a:ln w="12700">
            <a:miter lim="400000"/>
          </a:ln>
        </p:spPr>
        <p:txBody>
          <a:bodyPr wrap="none" lIns="45719" rIns="45719">
            <a:spAutoFit/>
          </a:bodyPr>
          <a:lstStyle>
            <a:lvl1pPr>
              <a:defRPr sz="4400">
                <a:solidFill>
                  <a:schemeClr val="accent5">
                    <a:lumOff val="44000"/>
                  </a:schemeClr>
                </a:solidFill>
              </a:defRPr>
            </a:lvl1pPr>
          </a:lstStyle>
          <a:p>
            <a:r>
              <a:t>CONTACT</a:t>
            </a:r>
          </a:p>
        </p:txBody>
      </p:sp>
      <p:sp>
        <p:nvSpPr>
          <p:cNvPr id="792" name="Conector recto 8"/>
          <p:cNvSpPr/>
          <p:nvPr/>
        </p:nvSpPr>
        <p:spPr>
          <a:xfrm>
            <a:off x="4619990" y="2740842"/>
            <a:ext cx="3753251" cy="1"/>
          </a:xfrm>
          <a:prstGeom prst="line">
            <a:avLst/>
          </a:prstGeom>
          <a:ln w="25400">
            <a:solidFill>
              <a:schemeClr val="accent5">
                <a:lumOff val="44000"/>
              </a:schemeClr>
            </a:solidFill>
            <a:miter/>
          </a:ln>
        </p:spPr>
        <p:txBody>
          <a:bodyPr lIns="45719" rIns="45719"/>
          <a:lstStyle/>
          <a:p>
            <a:endParaRPr/>
          </a:p>
        </p:txBody>
      </p:sp>
      <p:sp>
        <p:nvSpPr>
          <p:cNvPr id="793" name="CuadroTexto 3"/>
          <p:cNvSpPr txBox="1"/>
          <p:nvPr/>
        </p:nvSpPr>
        <p:spPr>
          <a:xfrm>
            <a:off x="4506543" y="3040487"/>
            <a:ext cx="4278782" cy="808594"/>
          </a:xfrm>
          <a:prstGeom prst="rect">
            <a:avLst/>
          </a:prstGeom>
          <a:ln w="12700">
            <a:miter lim="400000"/>
          </a:ln>
        </p:spPr>
        <p:txBody>
          <a:bodyPr lIns="45719" rIns="45719">
            <a:spAutoFit/>
          </a:bodyPr>
          <a:lstStyle/>
          <a:p>
            <a:pPr>
              <a:defRPr sz="1600">
                <a:solidFill>
                  <a:schemeClr val="accent5">
                    <a:lumOff val="44000"/>
                  </a:schemeClr>
                </a:solidFill>
              </a:defRPr>
            </a:pPr>
            <a:r>
              <a:t>Sara Simón, directora</a:t>
            </a:r>
            <a:br/>
            <a:r>
              <a:t>645284012</a:t>
            </a:r>
            <a:br/>
            <a:endParaRPr/>
          </a:p>
        </p:txBody>
      </p:sp>
      <p:sp>
        <p:nvSpPr>
          <p:cNvPr id="794" name="object 23"/>
          <p:cNvSpPr txBox="1"/>
          <p:nvPr/>
        </p:nvSpPr>
        <p:spPr>
          <a:xfrm>
            <a:off x="4459735" y="3939235"/>
            <a:ext cx="2270761" cy="575311"/>
          </a:xfrm>
          <a:prstGeom prst="rect">
            <a:avLst/>
          </a:prstGeom>
          <a:ln w="12700">
            <a:miter lim="400000"/>
          </a:ln>
        </p:spPr>
        <p:txBody>
          <a:bodyPr lIns="0" tIns="0" rIns="0" bIns="0">
            <a:spAutoFit/>
          </a:bodyPr>
          <a:lstStyle/>
          <a:p>
            <a:pPr marR="5080" indent="12065" algn="ctr">
              <a:lnSpc>
                <a:spcPts val="1100"/>
              </a:lnSpc>
              <a:spcBef>
                <a:spcPts val="200"/>
              </a:spcBef>
              <a:defRPr sz="1400" spc="-45">
                <a:solidFill>
                  <a:schemeClr val="accent5">
                    <a:lumOff val="44000"/>
                  </a:schemeClr>
                </a:solidFill>
              </a:defRPr>
            </a:pPr>
            <a:r>
              <a:t>Fundación Youth Business Spain  C/Serrano 136, 28006, Madrid  info@youthbusiness.es</a:t>
            </a:r>
          </a:p>
          <a:p>
            <a:pPr algn="ctr">
              <a:lnSpc>
                <a:spcPts val="1100"/>
              </a:lnSpc>
              <a:defRPr sz="1400" spc="-15">
                <a:solidFill>
                  <a:schemeClr val="accent5">
                    <a:lumOff val="44000"/>
                  </a:schemeClr>
                </a:solidFill>
              </a:defRPr>
            </a:pPr>
            <a:r>
              <a:t>917 90 63 58</a:t>
            </a:r>
          </a:p>
        </p:txBody>
      </p:sp>
      <p:sp>
        <p:nvSpPr>
          <p:cNvPr id="795" name="Elipse 4"/>
          <p:cNvSpPr/>
          <p:nvPr/>
        </p:nvSpPr>
        <p:spPr>
          <a:xfrm>
            <a:off x="7324627" y="3167406"/>
            <a:ext cx="209259" cy="207391"/>
          </a:xfrm>
          <a:prstGeom prst="ellipse">
            <a:avLst/>
          </a:prstGeom>
          <a:solidFill>
            <a:srgbClr val="009EA0"/>
          </a:solidFill>
          <a:ln w="12700">
            <a:miter lim="400000"/>
          </a:ln>
        </p:spPr>
        <p:txBody>
          <a:bodyPr lIns="45719" rIns="45719" anchor="ctr"/>
          <a:lstStyle/>
          <a:p>
            <a:pPr algn="ctr">
              <a:defRPr>
                <a:solidFill>
                  <a:srgbClr val="009EA0"/>
                </a:solidFill>
              </a:defRPr>
            </a:pPr>
            <a:endParaRPr/>
          </a:p>
        </p:txBody>
      </p:sp>
      <p:sp>
        <p:nvSpPr>
          <p:cNvPr id="796" name="Elipse 42"/>
          <p:cNvSpPr/>
          <p:nvPr/>
        </p:nvSpPr>
        <p:spPr>
          <a:xfrm>
            <a:off x="7324627" y="3501714"/>
            <a:ext cx="209259" cy="207391"/>
          </a:xfrm>
          <a:prstGeom prst="ellipse">
            <a:avLst/>
          </a:prstGeom>
          <a:solidFill>
            <a:srgbClr val="009EA0"/>
          </a:solidFill>
          <a:ln w="12700">
            <a:miter lim="400000"/>
          </a:ln>
        </p:spPr>
        <p:txBody>
          <a:bodyPr lIns="45719" rIns="45719" anchor="ctr"/>
          <a:lstStyle/>
          <a:p>
            <a:pPr algn="ctr">
              <a:defRPr>
                <a:solidFill>
                  <a:schemeClr val="accent5">
                    <a:lumOff val="44000"/>
                  </a:schemeClr>
                </a:solidFill>
              </a:defRPr>
            </a:pPr>
            <a:endParaRPr/>
          </a:p>
        </p:txBody>
      </p:sp>
      <p:sp>
        <p:nvSpPr>
          <p:cNvPr id="797" name="Elipse 43"/>
          <p:cNvSpPr/>
          <p:nvPr/>
        </p:nvSpPr>
        <p:spPr>
          <a:xfrm>
            <a:off x="7324627" y="3805983"/>
            <a:ext cx="209259" cy="207391"/>
          </a:xfrm>
          <a:prstGeom prst="ellipse">
            <a:avLst/>
          </a:prstGeom>
          <a:solidFill>
            <a:srgbClr val="009AA6"/>
          </a:solidFill>
          <a:ln w="12700">
            <a:miter lim="400000"/>
          </a:ln>
        </p:spPr>
        <p:txBody>
          <a:bodyPr lIns="45719" rIns="45719" anchor="ctr"/>
          <a:lstStyle/>
          <a:p>
            <a:pPr algn="ctr">
              <a:defRPr>
                <a:solidFill>
                  <a:schemeClr val="accent5">
                    <a:lumOff val="44000"/>
                  </a:schemeClr>
                </a:solidFill>
              </a:defRPr>
            </a:pPr>
            <a:endParaRPr/>
          </a:p>
        </p:txBody>
      </p:sp>
      <p:sp>
        <p:nvSpPr>
          <p:cNvPr id="798" name="CuadroTexto 46"/>
          <p:cNvSpPr txBox="1"/>
          <p:nvPr/>
        </p:nvSpPr>
        <p:spPr>
          <a:xfrm>
            <a:off x="7579604" y="3109984"/>
            <a:ext cx="967428" cy="438805"/>
          </a:xfrm>
          <a:prstGeom prst="rect">
            <a:avLst/>
          </a:prstGeom>
          <a:ln w="12700">
            <a:miter lim="400000"/>
          </a:ln>
        </p:spPr>
        <p:txBody>
          <a:bodyPr lIns="45719" rIns="45719">
            <a:spAutoFit/>
          </a:bodyPr>
          <a:lstStyle/>
          <a:p>
            <a:pPr>
              <a:defRPr sz="1200">
                <a:solidFill>
                  <a:schemeClr val="accent5">
                    <a:lumOff val="44000"/>
                  </a:schemeClr>
                </a:solidFill>
              </a:defRPr>
            </a:pPr>
            <a:r>
              <a:t>@ybspain</a:t>
            </a:r>
            <a:br/>
            <a:endParaRPr/>
          </a:p>
        </p:txBody>
      </p:sp>
      <p:sp>
        <p:nvSpPr>
          <p:cNvPr id="799" name="CuadroTexto 47"/>
          <p:cNvSpPr txBox="1"/>
          <p:nvPr/>
        </p:nvSpPr>
        <p:spPr>
          <a:xfrm>
            <a:off x="7591653" y="3503624"/>
            <a:ext cx="967428" cy="438806"/>
          </a:xfrm>
          <a:prstGeom prst="rect">
            <a:avLst/>
          </a:prstGeom>
          <a:ln w="12700">
            <a:miter lim="400000"/>
          </a:ln>
        </p:spPr>
        <p:txBody>
          <a:bodyPr lIns="45719" rIns="45719">
            <a:spAutoFit/>
          </a:bodyPr>
          <a:lstStyle/>
          <a:p>
            <a:pPr>
              <a:defRPr sz="1200">
                <a:solidFill>
                  <a:schemeClr val="accent5">
                    <a:lumOff val="44000"/>
                  </a:schemeClr>
                </a:solidFill>
              </a:defRPr>
            </a:pPr>
            <a:r>
              <a:t>/ybspain</a:t>
            </a:r>
            <a:br/>
            <a:endParaRPr/>
          </a:p>
        </p:txBody>
      </p:sp>
      <p:sp>
        <p:nvSpPr>
          <p:cNvPr id="800" name="CuadroTexto 48"/>
          <p:cNvSpPr txBox="1"/>
          <p:nvPr/>
        </p:nvSpPr>
        <p:spPr>
          <a:xfrm>
            <a:off x="7603702" y="3848641"/>
            <a:ext cx="967428" cy="438805"/>
          </a:xfrm>
          <a:prstGeom prst="rect">
            <a:avLst/>
          </a:prstGeom>
          <a:ln w="12700">
            <a:miter lim="400000"/>
          </a:ln>
        </p:spPr>
        <p:txBody>
          <a:bodyPr lIns="45719" rIns="45719">
            <a:spAutoFit/>
          </a:bodyPr>
          <a:lstStyle/>
          <a:p>
            <a:pPr>
              <a:defRPr sz="1200">
                <a:solidFill>
                  <a:schemeClr val="accent5">
                    <a:lumOff val="44000"/>
                  </a:schemeClr>
                </a:solidFill>
              </a:defRPr>
            </a:pPr>
            <a:r>
              <a:t>@ybspain</a:t>
            </a:r>
            <a:br/>
            <a:endParaRPr/>
          </a:p>
        </p:txBody>
      </p:sp>
      <p:pic>
        <p:nvPicPr>
          <p:cNvPr id="801" name="Imagen 7" descr="Imagen 7"/>
          <p:cNvPicPr>
            <a:picLocks noChangeAspect="1"/>
          </p:cNvPicPr>
          <p:nvPr/>
        </p:nvPicPr>
        <p:blipFill>
          <a:blip r:embed="rId2"/>
          <a:stretch>
            <a:fillRect/>
          </a:stretch>
        </p:blipFill>
        <p:spPr>
          <a:xfrm>
            <a:off x="7356860" y="3548481"/>
            <a:ext cx="133968" cy="133968"/>
          </a:xfrm>
          <a:prstGeom prst="rect">
            <a:avLst/>
          </a:prstGeom>
          <a:ln w="12700">
            <a:miter lim="400000"/>
            <a:headEnd/>
            <a:tailEnd/>
          </a:ln>
        </p:spPr>
      </p:pic>
      <p:pic>
        <p:nvPicPr>
          <p:cNvPr id="802" name="Imagen 50" descr="Imagen 50"/>
          <p:cNvPicPr>
            <a:picLocks noChangeAspect="1"/>
          </p:cNvPicPr>
          <p:nvPr/>
        </p:nvPicPr>
        <p:blipFill>
          <a:blip r:embed="rId3"/>
          <a:stretch>
            <a:fillRect/>
          </a:stretch>
        </p:blipFill>
        <p:spPr>
          <a:xfrm>
            <a:off x="7349610" y="3193634"/>
            <a:ext cx="168483" cy="168483"/>
          </a:xfrm>
          <a:prstGeom prst="rect">
            <a:avLst/>
          </a:prstGeom>
          <a:ln w="12700">
            <a:miter lim="400000"/>
            <a:headEnd/>
            <a:tailEnd/>
          </a:ln>
        </p:spPr>
      </p:pic>
      <p:pic>
        <p:nvPicPr>
          <p:cNvPr id="803" name="Imagen 52" descr="Imagen 52"/>
          <p:cNvPicPr>
            <a:picLocks noChangeAspect="1"/>
          </p:cNvPicPr>
          <p:nvPr/>
        </p:nvPicPr>
        <p:blipFill>
          <a:blip r:embed="rId4"/>
          <a:stretch>
            <a:fillRect/>
          </a:stretch>
        </p:blipFill>
        <p:spPr>
          <a:xfrm>
            <a:off x="7364296" y="3839450"/>
            <a:ext cx="137730" cy="137730"/>
          </a:xfrm>
          <a:prstGeom prst="rect">
            <a:avLst/>
          </a:prstGeom>
          <a:ln w="12700">
            <a:miter lim="400000"/>
            <a:headEnd/>
            <a:tailEnd/>
          </a:ln>
        </p:spPr>
      </p:pic>
      <p:pic>
        <p:nvPicPr>
          <p:cNvPr id="804" name="Imagen 4" descr="Imagen 4"/>
          <p:cNvPicPr>
            <a:picLocks noChangeAspect="1"/>
          </p:cNvPicPr>
          <p:nvPr/>
        </p:nvPicPr>
        <p:blipFill>
          <a:blip r:embed="rId5"/>
          <a:stretch>
            <a:fillRect/>
          </a:stretch>
        </p:blipFill>
        <p:spPr>
          <a:xfrm>
            <a:off x="7062051" y="5491339"/>
            <a:ext cx="3070196" cy="767550"/>
          </a:xfrm>
          <a:prstGeom prst="rect">
            <a:avLst/>
          </a:prstGeom>
          <a:ln w="12700">
            <a:miter lim="400000"/>
            <a:headEnd/>
            <a:tailEnd/>
          </a:ln>
        </p:spPr>
      </p:pic>
      <p:pic>
        <p:nvPicPr>
          <p:cNvPr id="805" name="Imagen 15" descr="Imagen 15"/>
          <p:cNvPicPr>
            <a:picLocks noChangeAspect="1"/>
          </p:cNvPicPr>
          <p:nvPr/>
        </p:nvPicPr>
        <p:blipFill>
          <a:blip r:embed="rId6"/>
          <a:stretch>
            <a:fillRect/>
          </a:stretch>
        </p:blipFill>
        <p:spPr>
          <a:xfrm>
            <a:off x="10529965" y="5515251"/>
            <a:ext cx="1552576" cy="719726"/>
          </a:xfrm>
          <a:prstGeom prst="rect">
            <a:avLst/>
          </a:prstGeom>
          <a:ln w="12700">
            <a:miter lim="400000"/>
            <a:headEnd/>
            <a:tailEnd/>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upo 6"/>
          <p:cNvGrpSpPr/>
          <p:nvPr/>
        </p:nvGrpSpPr>
        <p:grpSpPr>
          <a:xfrm>
            <a:off x="-1" y="-1"/>
            <a:ext cx="3858895" cy="334621"/>
            <a:chOff x="0" y="0"/>
            <a:chExt cx="3858893" cy="334619"/>
          </a:xfrm>
        </p:grpSpPr>
        <p:sp>
          <p:nvSpPr>
            <p:cNvPr id="121"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122"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123"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125" name="CuadroTexto 7"/>
          <p:cNvSpPr txBox="1"/>
          <p:nvPr/>
        </p:nvSpPr>
        <p:spPr>
          <a:xfrm>
            <a:off x="363087" y="638714"/>
            <a:ext cx="8999144" cy="437664"/>
          </a:xfrm>
          <a:prstGeom prst="rect">
            <a:avLst/>
          </a:prstGeom>
          <a:ln w="12700">
            <a:miter lim="400000"/>
          </a:ln>
        </p:spPr>
        <p:txBody>
          <a:bodyPr lIns="45719" rIns="45719">
            <a:spAutoFit/>
          </a:bodyPr>
          <a:lstStyle>
            <a:lvl1pPr>
              <a:defRPr sz="2600" b="1">
                <a:solidFill>
                  <a:srgbClr val="00386B"/>
                </a:solidFill>
              </a:defRPr>
            </a:lvl1pPr>
          </a:lstStyle>
          <a:p>
            <a:r>
              <a:t>Model for success</a:t>
            </a:r>
          </a:p>
        </p:txBody>
      </p:sp>
      <p:pic>
        <p:nvPicPr>
          <p:cNvPr id="126" name="Imagen 11" descr="Imagen 11"/>
          <p:cNvPicPr>
            <a:picLocks noChangeAspect="1"/>
          </p:cNvPicPr>
          <p:nvPr/>
        </p:nvPicPr>
        <p:blipFill>
          <a:blip r:embed="rId2"/>
          <a:stretch>
            <a:fillRect/>
          </a:stretch>
        </p:blipFill>
        <p:spPr>
          <a:xfrm>
            <a:off x="9708705" y="199479"/>
            <a:ext cx="1888504" cy="439235"/>
          </a:xfrm>
          <a:prstGeom prst="rect">
            <a:avLst/>
          </a:prstGeom>
          <a:ln w="12700">
            <a:miter lim="400000"/>
            <a:headEnd/>
            <a:tailEnd/>
          </a:ln>
        </p:spPr>
      </p:pic>
      <p:pic>
        <p:nvPicPr>
          <p:cNvPr id="127" name="Picture 2" descr="Picture 2"/>
          <p:cNvPicPr>
            <a:picLocks noChangeAspect="1"/>
          </p:cNvPicPr>
          <p:nvPr/>
        </p:nvPicPr>
        <p:blipFill>
          <a:blip r:embed="rId3"/>
          <a:srcRect l="3376" t="2744" r="3168" b="3700"/>
          <a:stretch>
            <a:fillRect/>
          </a:stretch>
        </p:blipFill>
        <p:spPr>
          <a:xfrm>
            <a:off x="5339479" y="-1"/>
            <a:ext cx="6839446" cy="6858131"/>
          </a:xfrm>
          <a:prstGeom prst="rect">
            <a:avLst/>
          </a:prstGeom>
          <a:ln w="12700">
            <a:miter lim="400000"/>
            <a:headEnd/>
            <a:tailEnd/>
          </a:ln>
        </p:spPr>
      </p:pic>
      <p:sp>
        <p:nvSpPr>
          <p:cNvPr id="128" name="Our network is powered by organisations with a passion for empowering young people to start, scale and sustain their businesses.…"/>
          <p:cNvSpPr txBox="1">
            <a:spLocks noGrp="1"/>
          </p:cNvSpPr>
          <p:nvPr>
            <p:ph type="body" sz="half" idx="4294967295"/>
          </p:nvPr>
        </p:nvSpPr>
        <p:spPr>
          <a:xfrm>
            <a:off x="359827" y="1560226"/>
            <a:ext cx="4836360" cy="4351339"/>
          </a:xfrm>
          <a:prstGeom prst="rect">
            <a:avLst/>
          </a:prstGeom>
        </p:spPr>
        <p:txBody>
          <a:bodyPr/>
          <a:lstStyle/>
          <a:p>
            <a:pPr marL="0" indent="0" defTabSz="905510">
              <a:lnSpc>
                <a:spcPct val="107000"/>
              </a:lnSpc>
              <a:spcBef>
                <a:spcPts val="900"/>
              </a:spcBef>
              <a:buSzTx/>
              <a:buNone/>
              <a:defRPr sz="2180">
                <a:solidFill>
                  <a:schemeClr val="accent1"/>
                </a:solidFill>
              </a:defRPr>
            </a:pPr>
            <a:r>
              <a:t>Our network is powered by organisations with a passion for empowering young people to start, scale and sustain their businesses.  </a:t>
            </a:r>
          </a:p>
          <a:p>
            <a:pPr marL="0" indent="0" defTabSz="905510">
              <a:lnSpc>
                <a:spcPct val="107000"/>
              </a:lnSpc>
              <a:spcBef>
                <a:spcPts val="900"/>
              </a:spcBef>
              <a:buSzTx/>
              <a:buNone/>
              <a:defRPr sz="2180">
                <a:solidFill>
                  <a:schemeClr val="accent1"/>
                </a:solidFill>
              </a:defRPr>
            </a:pPr>
            <a:r>
              <a:t>Locally-led, these organisations offer young people a range of personal and business development support as well as activities that enable an environment in which to thrive. </a:t>
            </a:r>
          </a:p>
          <a:p>
            <a:pPr marL="0" indent="0" defTabSz="905510">
              <a:lnSpc>
                <a:spcPct val="107000"/>
              </a:lnSpc>
              <a:spcBef>
                <a:spcPts val="900"/>
              </a:spcBef>
              <a:buSzTx/>
              <a:buNone/>
              <a:defRPr sz="2180">
                <a:solidFill>
                  <a:schemeClr val="accent1"/>
                </a:solidFill>
              </a:defRPr>
            </a:pPr>
            <a:endParaRPr/>
          </a:p>
          <a:p>
            <a:pPr marL="0" indent="0" defTabSz="905510">
              <a:lnSpc>
                <a:spcPct val="114000"/>
              </a:lnSpc>
              <a:spcBef>
                <a:spcPts val="0"/>
              </a:spcBef>
              <a:buSzTx/>
              <a:buNone/>
              <a:defRPr sz="2180">
                <a:solidFill>
                  <a:schemeClr val="accent1"/>
                </a:solidFill>
              </a:defRPr>
            </a:pPr>
            <a:r>
              <a:t>	</a:t>
            </a:r>
          </a:p>
        </p:txBody>
      </p:sp>
      <p:pic>
        <p:nvPicPr>
          <p:cNvPr id="129" name="Picture 2" descr="Picture 2"/>
          <p:cNvPicPr>
            <a:picLocks noChangeAspect="1"/>
          </p:cNvPicPr>
          <p:nvPr/>
        </p:nvPicPr>
        <p:blipFill>
          <a:blip r:embed="rId4"/>
          <a:stretch>
            <a:fillRect/>
          </a:stretch>
        </p:blipFill>
        <p:spPr>
          <a:xfrm>
            <a:off x="484883" y="5793956"/>
            <a:ext cx="1771651" cy="552451"/>
          </a:xfrm>
          <a:prstGeom prst="rect">
            <a:avLst/>
          </a:prstGeom>
          <a:ln w="12700">
            <a:miter lim="4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adroTexto 7"/>
          <p:cNvSpPr txBox="1"/>
          <p:nvPr/>
        </p:nvSpPr>
        <p:spPr>
          <a:xfrm>
            <a:off x="1692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Where we work </a:t>
            </a:r>
          </a:p>
        </p:txBody>
      </p:sp>
      <p:grpSp>
        <p:nvGrpSpPr>
          <p:cNvPr id="135" name="Grupo 2"/>
          <p:cNvGrpSpPr/>
          <p:nvPr/>
        </p:nvGrpSpPr>
        <p:grpSpPr>
          <a:xfrm>
            <a:off x="0" y="-1"/>
            <a:ext cx="3852646" cy="334622"/>
            <a:chOff x="0" y="0"/>
            <a:chExt cx="3852645" cy="334620"/>
          </a:xfrm>
        </p:grpSpPr>
        <p:sp>
          <p:nvSpPr>
            <p:cNvPr id="132"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133"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134"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sp>
        <p:nvSpPr>
          <p:cNvPr id="136" name="Rectángulo 1"/>
          <p:cNvSpPr/>
          <p:nvPr/>
        </p:nvSpPr>
        <p:spPr>
          <a:xfrm>
            <a:off x="7579081" y="5786126"/>
            <a:ext cx="1609443" cy="283781"/>
          </a:xfrm>
          <a:prstGeom prst="rect">
            <a:avLst/>
          </a:prstGeom>
          <a:solidFill>
            <a:schemeClr val="accent5">
              <a:lumOff val="44000"/>
            </a:schemeClr>
          </a:solidFill>
          <a:ln w="12700">
            <a:solidFill>
              <a:schemeClr val="accent5">
                <a:lumOff val="44000"/>
              </a:schemeClr>
            </a:solidFill>
            <a:miter/>
          </a:ln>
        </p:spPr>
        <p:txBody>
          <a:bodyPr lIns="45719" rIns="45719" anchor="ctr"/>
          <a:lstStyle/>
          <a:p>
            <a:pPr algn="ctr">
              <a:defRPr>
                <a:solidFill>
                  <a:schemeClr val="accent5">
                    <a:lumOff val="44000"/>
                  </a:schemeClr>
                </a:solidFill>
              </a:defRPr>
            </a:pPr>
            <a:endParaRPr/>
          </a:p>
        </p:txBody>
      </p:sp>
      <p:pic>
        <p:nvPicPr>
          <p:cNvPr id="137" name="Imagen 1" descr="Imagen 1"/>
          <p:cNvPicPr>
            <a:picLocks noChangeAspect="1"/>
          </p:cNvPicPr>
          <p:nvPr/>
        </p:nvPicPr>
        <p:blipFill>
          <a:blip r:embed="rId2"/>
          <a:stretch>
            <a:fillRect/>
          </a:stretch>
        </p:blipFill>
        <p:spPr>
          <a:xfrm>
            <a:off x="1200564" y="1545736"/>
            <a:ext cx="9790872" cy="4723347"/>
          </a:xfrm>
          <a:prstGeom prst="rect">
            <a:avLst/>
          </a:prstGeom>
          <a:ln w="12700">
            <a:miter lim="400000"/>
            <a:headEnd/>
            <a:tailEnd/>
          </a:ln>
        </p:spPr>
      </p:pic>
      <p:pic>
        <p:nvPicPr>
          <p:cNvPr id="138" name="Picture 2" descr="Picture 2"/>
          <p:cNvPicPr>
            <a:picLocks noChangeAspect="1"/>
          </p:cNvPicPr>
          <p:nvPr/>
        </p:nvPicPr>
        <p:blipFill>
          <a:blip r:embed="rId3"/>
          <a:stretch>
            <a:fillRect/>
          </a:stretch>
        </p:blipFill>
        <p:spPr>
          <a:xfrm>
            <a:off x="9544217" y="438156"/>
            <a:ext cx="1771651" cy="552451"/>
          </a:xfrm>
          <a:prstGeom prst="rect">
            <a:avLst/>
          </a:prstGeom>
          <a:ln w="12700">
            <a:miter lim="400000"/>
            <a:headEnd/>
            <a:tailEnd/>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upo 48"/>
          <p:cNvGrpSpPr/>
          <p:nvPr/>
        </p:nvGrpSpPr>
        <p:grpSpPr>
          <a:xfrm>
            <a:off x="-1" y="-1"/>
            <a:ext cx="3858895" cy="323140"/>
            <a:chOff x="0" y="0"/>
            <a:chExt cx="3858893" cy="323138"/>
          </a:xfrm>
        </p:grpSpPr>
        <p:sp>
          <p:nvSpPr>
            <p:cNvPr id="140" name="object 4"/>
            <p:cNvSpPr/>
            <p:nvPr/>
          </p:nvSpPr>
          <p:spPr>
            <a:xfrm>
              <a:off x="-1" y="-1"/>
              <a:ext cx="3192006" cy="323001"/>
            </a:xfrm>
            <a:prstGeom prst="rect">
              <a:avLst/>
            </a:prstGeom>
            <a:solidFill>
              <a:srgbClr val="F59432"/>
            </a:solidFill>
            <a:ln w="12700" cap="flat">
              <a:noFill/>
              <a:miter lim="400000"/>
            </a:ln>
            <a:effectLst/>
          </p:spPr>
          <p:txBody>
            <a:bodyPr wrap="square" lIns="45719" tIns="45719" rIns="45719" bIns="45719" numCol="1" anchor="t">
              <a:noAutofit/>
            </a:bodyPr>
            <a:lstStyle/>
            <a:p>
              <a:endParaRPr/>
            </a:p>
          </p:txBody>
        </p:sp>
        <p:sp>
          <p:nvSpPr>
            <p:cNvPr id="141" name="object 5"/>
            <p:cNvSpPr/>
            <p:nvPr/>
          </p:nvSpPr>
          <p:spPr>
            <a:xfrm>
              <a:off x="3195217" y="0"/>
              <a:ext cx="334607" cy="323139"/>
            </a:xfrm>
            <a:prstGeom prst="rect">
              <a:avLst/>
            </a:prstGeom>
            <a:solidFill>
              <a:srgbClr val="A76A2D"/>
            </a:solidFill>
            <a:ln w="12700" cap="flat">
              <a:noFill/>
              <a:miter lim="400000"/>
            </a:ln>
            <a:effectLst/>
          </p:spPr>
          <p:txBody>
            <a:bodyPr wrap="square" lIns="45719" tIns="45719" rIns="45719" bIns="45719" numCol="1" anchor="t">
              <a:noAutofit/>
            </a:bodyPr>
            <a:lstStyle/>
            <a:p>
              <a:endParaRPr/>
            </a:p>
          </p:txBody>
        </p:sp>
        <p:sp>
          <p:nvSpPr>
            <p:cNvPr id="142" name="object 6"/>
            <p:cNvSpPr/>
            <p:nvPr/>
          </p:nvSpPr>
          <p:spPr>
            <a:xfrm>
              <a:off x="3524274" y="0"/>
              <a:ext cx="334620" cy="323139"/>
            </a:xfrm>
            <a:prstGeom prst="rect">
              <a:avLst/>
            </a:prstGeom>
            <a:solidFill>
              <a:srgbClr val="F59432">
                <a:alpha val="50000"/>
              </a:srgbClr>
            </a:solidFill>
            <a:ln w="12700" cap="flat">
              <a:noFill/>
              <a:miter lim="400000"/>
            </a:ln>
            <a:effectLst/>
          </p:spPr>
          <p:txBody>
            <a:bodyPr wrap="square" lIns="45719" tIns="45719" rIns="45719" bIns="45719" numCol="1" anchor="t">
              <a:noAutofit/>
            </a:bodyPr>
            <a:lstStyle/>
            <a:p>
              <a:endParaRPr/>
            </a:p>
          </p:txBody>
        </p:sp>
      </p:grpSp>
      <p:sp>
        <p:nvSpPr>
          <p:cNvPr id="144" name="CuadroTexto 7"/>
          <p:cNvSpPr txBox="1"/>
          <p:nvPr/>
        </p:nvSpPr>
        <p:spPr>
          <a:xfrm>
            <a:off x="378208" y="757247"/>
            <a:ext cx="8999144" cy="437665"/>
          </a:xfrm>
          <a:prstGeom prst="rect">
            <a:avLst/>
          </a:prstGeom>
          <a:ln w="12700">
            <a:miter lim="400000"/>
          </a:ln>
        </p:spPr>
        <p:txBody>
          <a:bodyPr lIns="45719" rIns="45719">
            <a:spAutoFit/>
          </a:bodyPr>
          <a:lstStyle>
            <a:lvl1pPr>
              <a:defRPr sz="2600" b="1">
                <a:solidFill>
                  <a:srgbClr val="00386B"/>
                </a:solidFill>
              </a:defRPr>
            </a:lvl1pPr>
          </a:lstStyle>
          <a:p>
            <a:r>
              <a:t>Our 20 year history </a:t>
            </a:r>
          </a:p>
        </p:txBody>
      </p:sp>
      <p:sp>
        <p:nvSpPr>
          <p:cNvPr id="145" name="In 2000, YBI was established as a result of International interest in the Princess’ Trust’s work in the United Kingdom, presenting youth entrepreneurship as a solution for youth unemployment. YBI focused on developing organizations with a focus on helpin"/>
          <p:cNvSpPr txBox="1">
            <a:spLocks noGrp="1"/>
          </p:cNvSpPr>
          <p:nvPr>
            <p:ph type="body" sz="quarter" idx="4294967295"/>
          </p:nvPr>
        </p:nvSpPr>
        <p:spPr>
          <a:xfrm>
            <a:off x="444493" y="2169826"/>
            <a:ext cx="3524027" cy="4351339"/>
          </a:xfrm>
          <a:prstGeom prst="rect">
            <a:avLst/>
          </a:prstGeom>
        </p:spPr>
        <p:txBody>
          <a:bodyPr/>
          <a:lstStyle/>
          <a:p>
            <a:pPr marL="0" indent="0" algn="just" defTabSz="575945">
              <a:lnSpc>
                <a:spcPct val="107000"/>
              </a:lnSpc>
              <a:spcBef>
                <a:spcPts val="600"/>
              </a:spcBef>
              <a:buSzTx/>
              <a:buNone/>
              <a:defRPr sz="1385">
                <a:solidFill>
                  <a:schemeClr val="accent1"/>
                </a:solidFill>
              </a:defRPr>
            </a:pPr>
            <a:r>
              <a:t>In 2000, YBI was established as a result of International interest in the Princess’ Trust’s work in the United Kingdom, presenting youth entrepreneurship as a solution for youth unemployment. YBI focused on developing organizations with a focus on helping disadvantaged young people to become entrepreneurs through training and mentoring. Incubated by the International Business Leaders Forum, YBI became an independent international NGO in 2008.</a:t>
            </a:r>
          </a:p>
          <a:p>
            <a:pPr marL="0" indent="0" algn="just" defTabSz="575945">
              <a:lnSpc>
                <a:spcPct val="107000"/>
              </a:lnSpc>
              <a:spcBef>
                <a:spcPts val="600"/>
              </a:spcBef>
              <a:buSzTx/>
              <a:buNone/>
              <a:defRPr sz="1385">
                <a:solidFill>
                  <a:schemeClr val="accent1"/>
                </a:solidFill>
              </a:defRPr>
            </a:pPr>
            <a:endParaRPr/>
          </a:p>
          <a:p>
            <a:pPr marL="0" indent="0" algn="just" defTabSz="575945">
              <a:lnSpc>
                <a:spcPct val="107000"/>
              </a:lnSpc>
              <a:spcBef>
                <a:spcPts val="600"/>
              </a:spcBef>
              <a:buSzTx/>
              <a:buNone/>
              <a:defRPr sz="1385">
                <a:solidFill>
                  <a:schemeClr val="accent1"/>
                </a:solidFill>
              </a:defRPr>
            </a:pPr>
            <a:r>
              <a:t>Their current programme focus areas emphasize technical preparation for the future of work and the integration of soft skills while accelerating digital adoption.</a:t>
            </a:r>
          </a:p>
          <a:p>
            <a:pPr marL="0" indent="0" algn="just" defTabSz="575945">
              <a:lnSpc>
                <a:spcPct val="107000"/>
              </a:lnSpc>
              <a:spcBef>
                <a:spcPts val="600"/>
              </a:spcBef>
              <a:buSzTx/>
              <a:buNone/>
              <a:defRPr sz="1385">
                <a:solidFill>
                  <a:schemeClr val="accent1"/>
                </a:solidFill>
              </a:defRPr>
            </a:pPr>
            <a:endParaRPr/>
          </a:p>
          <a:p>
            <a:pPr marL="0" indent="0" algn="just" defTabSz="575945">
              <a:lnSpc>
                <a:spcPct val="114000"/>
              </a:lnSpc>
              <a:spcBef>
                <a:spcPts val="0"/>
              </a:spcBef>
              <a:buSzTx/>
              <a:buNone/>
              <a:defRPr sz="1385">
                <a:solidFill>
                  <a:schemeClr val="accent1"/>
                </a:solidFill>
              </a:defRPr>
            </a:pPr>
            <a:r>
              <a:t>	</a:t>
            </a:r>
          </a:p>
        </p:txBody>
      </p:sp>
      <p:pic>
        <p:nvPicPr>
          <p:cNvPr id="146" name="Picture 2" descr="Picture 2"/>
          <p:cNvPicPr>
            <a:picLocks noChangeAspect="1"/>
          </p:cNvPicPr>
          <p:nvPr/>
        </p:nvPicPr>
        <p:blipFill>
          <a:blip r:embed="rId2"/>
          <a:stretch>
            <a:fillRect/>
          </a:stretch>
        </p:blipFill>
        <p:spPr>
          <a:xfrm>
            <a:off x="9544216" y="438156"/>
            <a:ext cx="1771651" cy="552451"/>
          </a:xfrm>
          <a:prstGeom prst="rect">
            <a:avLst/>
          </a:prstGeom>
          <a:ln w="12700">
            <a:miter lim="400000"/>
            <a:headEnd/>
            <a:tailEnd/>
          </a:ln>
        </p:spPr>
      </p:pic>
      <p:sp>
        <p:nvSpPr>
          <p:cNvPr id="147" name="YBI the began to take a more concerted approach to grow its network of independent expert organizations and fostering innovation and collaboration across the network. Their facilitation of the network’s knowledge and solutions sharing serves to ignite in"/>
          <p:cNvSpPr txBox="1"/>
          <p:nvPr/>
        </p:nvSpPr>
        <p:spPr>
          <a:xfrm>
            <a:off x="4333987" y="2169826"/>
            <a:ext cx="3524026" cy="4351339"/>
          </a:xfrm>
          <a:prstGeom prst="rect">
            <a:avLst/>
          </a:prstGeom>
          <a:ln w="12700">
            <a:miter lim="400000"/>
          </a:ln>
        </p:spPr>
        <p:txBody>
          <a:bodyPr lIns="45719" rIns="45719">
            <a:normAutofit/>
          </a:bodyPr>
          <a:lstStyle/>
          <a:p>
            <a:pPr algn="just" defTabSz="603250">
              <a:lnSpc>
                <a:spcPct val="107000"/>
              </a:lnSpc>
              <a:spcBef>
                <a:spcPts val="600"/>
              </a:spcBef>
              <a:buFont typeface="Arial" panose="020B0604020202020204"/>
              <a:defRPr sz="1450">
                <a:solidFill>
                  <a:schemeClr val="accent1"/>
                </a:solidFill>
              </a:defRPr>
            </a:pPr>
            <a:r>
              <a:t>YBI the began to take a more concerted approach to grow its network of independent expert organizations and fostering innovation and collaboration across the network. Their facilitation of the network’s knowledge and solutions sharing serves to ignite increased impact, with strong support ecosystems developed in Latin America, Europe and Sub-Saharan Africa.</a:t>
            </a:r>
          </a:p>
          <a:p>
            <a:pPr algn="just" defTabSz="603250">
              <a:lnSpc>
                <a:spcPct val="107000"/>
              </a:lnSpc>
              <a:spcBef>
                <a:spcPts val="600"/>
              </a:spcBef>
              <a:buFont typeface="Arial" panose="020B0604020202020204"/>
              <a:defRPr sz="1450">
                <a:solidFill>
                  <a:schemeClr val="accent1"/>
                </a:solidFill>
              </a:defRPr>
            </a:pPr>
            <a:endParaRPr/>
          </a:p>
          <a:p>
            <a:pPr algn="just" defTabSz="603250">
              <a:lnSpc>
                <a:spcPct val="107000"/>
              </a:lnSpc>
              <a:spcBef>
                <a:spcPts val="600"/>
              </a:spcBef>
              <a:buFont typeface="Arial" panose="020B0604020202020204"/>
              <a:defRPr sz="1450">
                <a:solidFill>
                  <a:schemeClr val="accent1"/>
                </a:solidFill>
              </a:defRPr>
            </a:pPr>
            <a:r>
              <a:t>Today, YBI has 52 members in 46 countries, in addition to partners who have supported members and the youth they serve in key programmatic areas.</a:t>
            </a:r>
          </a:p>
          <a:p>
            <a:pPr algn="just" defTabSz="603250">
              <a:lnSpc>
                <a:spcPct val="107000"/>
              </a:lnSpc>
              <a:spcBef>
                <a:spcPts val="600"/>
              </a:spcBef>
              <a:buFont typeface="Arial" panose="020B0604020202020204"/>
              <a:defRPr sz="1450">
                <a:solidFill>
                  <a:schemeClr val="accent1"/>
                </a:solidFill>
              </a:defRPr>
            </a:pPr>
            <a:endParaRPr/>
          </a:p>
          <a:p>
            <a:pPr algn="just" defTabSz="603250">
              <a:lnSpc>
                <a:spcPct val="114000"/>
              </a:lnSpc>
              <a:buFont typeface="Arial" panose="020B0604020202020204"/>
              <a:defRPr sz="1450">
                <a:solidFill>
                  <a:schemeClr val="accent1"/>
                </a:solidFill>
              </a:defRPr>
            </a:pPr>
            <a:r>
              <a:t>	</a:t>
            </a:r>
          </a:p>
        </p:txBody>
      </p:sp>
      <p:sp>
        <p:nvSpPr>
          <p:cNvPr id="148" name="Building on 20 years of experience, YBI has demonstrated leadership in the field of youth entrepreneurship. In the context of the widespread prevalence of youth unemployment, worsened by the pandemic, they have been able to steward the movement towards s"/>
          <p:cNvSpPr txBox="1"/>
          <p:nvPr/>
        </p:nvSpPr>
        <p:spPr>
          <a:xfrm>
            <a:off x="8223480" y="2169826"/>
            <a:ext cx="3524027" cy="4351339"/>
          </a:xfrm>
          <a:prstGeom prst="rect">
            <a:avLst/>
          </a:prstGeom>
          <a:ln w="12700">
            <a:miter lim="400000"/>
          </a:ln>
        </p:spPr>
        <p:txBody>
          <a:bodyPr lIns="45719" rIns="45719">
            <a:normAutofit/>
          </a:bodyPr>
          <a:lstStyle/>
          <a:p>
            <a:pPr algn="just" defTabSz="575945">
              <a:lnSpc>
                <a:spcPct val="107000"/>
              </a:lnSpc>
              <a:spcBef>
                <a:spcPts val="600"/>
              </a:spcBef>
              <a:buFont typeface="Arial" panose="020B0604020202020204"/>
              <a:defRPr sz="1385">
                <a:solidFill>
                  <a:schemeClr val="accent1"/>
                </a:solidFill>
              </a:defRPr>
            </a:pPr>
            <a:r>
              <a:t>Building on 20 years of experience, YBI has demonstrated leadership in the field of youth entrepreneurship. In the context of the widespread prevalence of youth unemployment, worsened by the pandemic, they have been able to steward the movement towards supporting young people develop as entrepreneurs by facilitating knowledge sharing across their network and advocating for programs that address the whole person.</a:t>
            </a:r>
          </a:p>
          <a:p>
            <a:pPr algn="just" defTabSz="575945">
              <a:lnSpc>
                <a:spcPct val="107000"/>
              </a:lnSpc>
              <a:spcBef>
                <a:spcPts val="600"/>
              </a:spcBef>
              <a:buFont typeface="Arial" panose="020B0604020202020204"/>
              <a:defRPr sz="1385">
                <a:solidFill>
                  <a:schemeClr val="accent1"/>
                </a:solidFill>
              </a:defRPr>
            </a:pPr>
            <a:endParaRPr/>
          </a:p>
          <a:p>
            <a:pPr algn="just" defTabSz="575945">
              <a:lnSpc>
                <a:spcPct val="107000"/>
              </a:lnSpc>
              <a:spcBef>
                <a:spcPts val="600"/>
              </a:spcBef>
              <a:buFont typeface="Arial" panose="020B0604020202020204"/>
              <a:defRPr sz="1385">
                <a:solidFill>
                  <a:schemeClr val="accent1"/>
                </a:solidFill>
              </a:defRPr>
            </a:pPr>
            <a:r>
              <a:t>Moving forward, they will continue to evolve an scale their programme with the aim yo reach more young people and encourage more inclusive programming and social and green entrepreneurship.</a:t>
            </a:r>
          </a:p>
          <a:p>
            <a:pPr algn="just" defTabSz="575945">
              <a:lnSpc>
                <a:spcPct val="107000"/>
              </a:lnSpc>
              <a:spcBef>
                <a:spcPts val="600"/>
              </a:spcBef>
              <a:buFont typeface="Arial" panose="020B0604020202020204"/>
              <a:defRPr sz="1385">
                <a:solidFill>
                  <a:schemeClr val="accent1"/>
                </a:solidFill>
              </a:defRPr>
            </a:pPr>
            <a:endParaRPr/>
          </a:p>
          <a:p>
            <a:pPr algn="just" defTabSz="575945">
              <a:lnSpc>
                <a:spcPct val="114000"/>
              </a:lnSpc>
              <a:buFont typeface="Arial" panose="020B0604020202020204"/>
              <a:defRPr sz="1385">
                <a:solidFill>
                  <a:schemeClr val="accent1"/>
                </a:solidFill>
              </a:defRPr>
            </a:pPr>
            <a:r>
              <a:t>	</a:t>
            </a:r>
          </a:p>
        </p:txBody>
      </p:sp>
      <p:sp>
        <p:nvSpPr>
          <p:cNvPr id="149" name="CuadroTexto 7"/>
          <p:cNvSpPr txBox="1"/>
          <p:nvPr/>
        </p:nvSpPr>
        <p:spPr>
          <a:xfrm>
            <a:off x="733669" y="1747847"/>
            <a:ext cx="2391555" cy="385376"/>
          </a:xfrm>
          <a:prstGeom prst="rect">
            <a:avLst/>
          </a:prstGeom>
          <a:ln w="12700">
            <a:miter lim="400000"/>
          </a:ln>
        </p:spPr>
        <p:txBody>
          <a:bodyPr lIns="45719" rIns="45719">
            <a:spAutoFit/>
          </a:bodyPr>
          <a:lstStyle>
            <a:lvl1pPr>
              <a:defRPr sz="2200" b="1">
                <a:solidFill>
                  <a:srgbClr val="00386B"/>
                </a:solidFill>
              </a:defRPr>
            </a:lvl1pPr>
          </a:lstStyle>
          <a:p>
            <a:r>
              <a:t>Programme Builder</a:t>
            </a:r>
          </a:p>
        </p:txBody>
      </p:sp>
      <p:sp>
        <p:nvSpPr>
          <p:cNvPr id="150" name="CuadroTexto 7"/>
          <p:cNvSpPr txBox="1"/>
          <p:nvPr/>
        </p:nvSpPr>
        <p:spPr>
          <a:xfrm>
            <a:off x="4804071" y="1747847"/>
            <a:ext cx="2583858" cy="385376"/>
          </a:xfrm>
          <a:prstGeom prst="rect">
            <a:avLst/>
          </a:prstGeom>
          <a:ln w="12700">
            <a:miter lim="400000"/>
          </a:ln>
        </p:spPr>
        <p:txBody>
          <a:bodyPr lIns="45719" rIns="45719">
            <a:spAutoFit/>
          </a:bodyPr>
          <a:lstStyle>
            <a:lvl1pPr>
              <a:defRPr sz="2200" b="1">
                <a:solidFill>
                  <a:srgbClr val="00386B"/>
                </a:solidFill>
              </a:defRPr>
            </a:lvl1pPr>
          </a:lstStyle>
          <a:p>
            <a:r>
              <a:t>Network Developer</a:t>
            </a:r>
          </a:p>
        </p:txBody>
      </p:sp>
      <p:sp>
        <p:nvSpPr>
          <p:cNvPr id="151" name="CuadroTexto 7"/>
          <p:cNvSpPr txBox="1"/>
          <p:nvPr/>
        </p:nvSpPr>
        <p:spPr>
          <a:xfrm>
            <a:off x="8871904" y="1747847"/>
            <a:ext cx="2227178" cy="385376"/>
          </a:xfrm>
          <a:prstGeom prst="rect">
            <a:avLst/>
          </a:prstGeom>
          <a:ln w="12700">
            <a:miter lim="400000"/>
          </a:ln>
        </p:spPr>
        <p:txBody>
          <a:bodyPr lIns="45719" rIns="45719">
            <a:spAutoFit/>
          </a:bodyPr>
          <a:lstStyle>
            <a:lvl1pPr algn="ctr">
              <a:defRPr sz="2200" b="1">
                <a:solidFill>
                  <a:srgbClr val="00386B"/>
                </a:solidFill>
              </a:defRPr>
            </a:lvl1pPr>
          </a:lstStyle>
          <a:p>
            <a:r>
              <a:t>Global Leader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upo 6"/>
          <p:cNvGrpSpPr/>
          <p:nvPr/>
        </p:nvGrpSpPr>
        <p:grpSpPr>
          <a:xfrm>
            <a:off x="-1" y="-1"/>
            <a:ext cx="3858895" cy="334621"/>
            <a:chOff x="0" y="0"/>
            <a:chExt cx="3858893" cy="334619"/>
          </a:xfrm>
        </p:grpSpPr>
        <p:sp>
          <p:nvSpPr>
            <p:cNvPr id="153" name="object 14"/>
            <p:cNvSpPr/>
            <p:nvPr/>
          </p:nvSpPr>
          <p:spPr>
            <a:xfrm>
              <a:off x="-1" y="-1"/>
              <a:ext cx="3192019" cy="334621"/>
            </a:xfrm>
            <a:prstGeom prst="rect">
              <a:avLst/>
            </a:prstGeom>
            <a:solidFill>
              <a:srgbClr val="183A67"/>
            </a:solidFill>
            <a:ln w="12700" cap="flat">
              <a:noFill/>
              <a:miter lim="400000"/>
            </a:ln>
            <a:effectLst/>
          </p:spPr>
          <p:txBody>
            <a:bodyPr wrap="square" lIns="45719" tIns="45719" rIns="45719" bIns="45719" numCol="1" anchor="t">
              <a:noAutofit/>
            </a:bodyPr>
            <a:lstStyle/>
            <a:p>
              <a:endParaRPr/>
            </a:p>
          </p:txBody>
        </p:sp>
        <p:sp>
          <p:nvSpPr>
            <p:cNvPr id="154" name="object 15"/>
            <p:cNvSpPr/>
            <p:nvPr/>
          </p:nvSpPr>
          <p:spPr>
            <a:xfrm>
              <a:off x="3189642" y="-1"/>
              <a:ext cx="334633" cy="334621"/>
            </a:xfrm>
            <a:prstGeom prst="rect">
              <a:avLst/>
            </a:prstGeom>
            <a:solidFill>
              <a:srgbClr val="254569">
                <a:alpha val="88998"/>
              </a:srgbClr>
            </a:solidFill>
            <a:ln w="12700" cap="flat">
              <a:noFill/>
              <a:miter lim="400000"/>
            </a:ln>
            <a:effectLst/>
          </p:spPr>
          <p:txBody>
            <a:bodyPr wrap="square" lIns="45719" tIns="45719" rIns="45719" bIns="45719" numCol="1" anchor="t">
              <a:noAutofit/>
            </a:bodyPr>
            <a:lstStyle/>
            <a:p>
              <a:endParaRPr/>
            </a:p>
          </p:txBody>
        </p:sp>
        <p:sp>
          <p:nvSpPr>
            <p:cNvPr id="155" name="object 16"/>
            <p:cNvSpPr/>
            <p:nvPr/>
          </p:nvSpPr>
          <p:spPr>
            <a:xfrm>
              <a:off x="3524274" y="3313"/>
              <a:ext cx="334620" cy="331307"/>
            </a:xfrm>
            <a:prstGeom prst="rect">
              <a:avLst/>
            </a:prstGeom>
            <a:solidFill>
              <a:srgbClr val="1295A2">
                <a:alpha val="63000"/>
              </a:srgbClr>
            </a:solidFill>
            <a:ln w="12700" cap="flat">
              <a:noFill/>
              <a:miter lim="400000"/>
            </a:ln>
            <a:effectLst/>
          </p:spPr>
          <p:txBody>
            <a:bodyPr wrap="square" lIns="45719" tIns="45719" rIns="45719" bIns="45719" numCol="1" anchor="t">
              <a:noAutofit/>
            </a:bodyPr>
            <a:lstStyle/>
            <a:p>
              <a:endParaRPr/>
            </a:p>
          </p:txBody>
        </p:sp>
      </p:grpSp>
      <p:sp>
        <p:nvSpPr>
          <p:cNvPr id="157" name="CuadroTexto 7"/>
          <p:cNvSpPr txBox="1"/>
          <p:nvPr/>
        </p:nvSpPr>
        <p:spPr>
          <a:xfrm>
            <a:off x="378208" y="757247"/>
            <a:ext cx="8999144" cy="491490"/>
          </a:xfrm>
          <a:prstGeom prst="rect">
            <a:avLst/>
          </a:prstGeom>
          <a:ln w="12700">
            <a:miter lim="400000"/>
          </a:ln>
        </p:spPr>
        <p:txBody>
          <a:bodyPr lIns="45719" rIns="45719">
            <a:spAutoFit/>
          </a:bodyPr>
          <a:lstStyle>
            <a:lvl1pPr>
              <a:defRPr sz="2600" b="1">
                <a:solidFill>
                  <a:srgbClr val="00386B"/>
                </a:solidFill>
              </a:defRPr>
            </a:lvl1pPr>
          </a:lstStyle>
          <a:p>
            <a:r>
              <a:rPr lang="es-ES"/>
              <a:t>YBI</a:t>
            </a:r>
            <a:r>
              <a:t> 202</a:t>
            </a:r>
            <a:r>
              <a:rPr lang="es-ES"/>
              <a:t>2</a:t>
            </a:r>
            <a:r>
              <a:t> impact </a:t>
            </a:r>
          </a:p>
        </p:txBody>
      </p:sp>
      <p:pic>
        <p:nvPicPr>
          <p:cNvPr id="158" name="Picture 2" descr="Picture 2"/>
          <p:cNvPicPr>
            <a:picLocks noChangeAspect="1"/>
          </p:cNvPicPr>
          <p:nvPr/>
        </p:nvPicPr>
        <p:blipFill>
          <a:blip r:embed="rId2"/>
          <a:stretch>
            <a:fillRect/>
          </a:stretch>
        </p:blipFill>
        <p:spPr>
          <a:xfrm>
            <a:off x="9544216" y="438156"/>
            <a:ext cx="1771651" cy="552451"/>
          </a:xfrm>
          <a:prstGeom prst="rect">
            <a:avLst/>
          </a:prstGeom>
          <a:ln w="12700">
            <a:miter lim="400000"/>
            <a:headEnd/>
            <a:tailEnd/>
          </a:ln>
        </p:spPr>
      </p:pic>
      <p:sp>
        <p:nvSpPr>
          <p:cNvPr id="159" name="Content Placeholder 2"/>
          <p:cNvSpPr txBox="1"/>
          <p:nvPr/>
        </p:nvSpPr>
        <p:spPr>
          <a:xfrm>
            <a:off x="220638" y="1368999"/>
            <a:ext cx="6941574" cy="1632585"/>
          </a:xfrm>
          <a:prstGeom prst="rect">
            <a:avLst/>
          </a:prstGeom>
          <a:ln w="12700">
            <a:miter lim="400000"/>
          </a:ln>
        </p:spPr>
        <p:txBody>
          <a:bodyPr lIns="45719" rIns="45719">
            <a:spAutoFit/>
          </a:bodyPr>
          <a:lstStyle>
            <a:lvl1pPr>
              <a:lnSpc>
                <a:spcPct val="114000"/>
              </a:lnSpc>
              <a:defRPr sz="2200">
                <a:solidFill>
                  <a:schemeClr val="accent1"/>
                </a:solidFill>
                <a:latin typeface="Trebuchet MS" panose="020B0603020202020204"/>
                <a:ea typeface="Trebuchet MS" panose="020B0603020202020204"/>
                <a:cs typeface="Trebuchet MS" panose="020B0603020202020204"/>
                <a:sym typeface="Trebuchet MS" panose="020B0603020202020204"/>
              </a:defRPr>
            </a:lvl1pPr>
          </a:lstStyle>
          <a:p>
            <a:r>
              <a:t>Our work enables aspiring young entrepreneurs to start and grow enterprises which in turn creates jobs, bring innovative products and services to communities and drives local economic growth. </a:t>
            </a:r>
          </a:p>
        </p:txBody>
      </p:sp>
      <p:sp>
        <p:nvSpPr>
          <p:cNvPr id="160" name="TextBox 8"/>
          <p:cNvSpPr txBox="1"/>
          <p:nvPr/>
        </p:nvSpPr>
        <p:spPr>
          <a:xfrm>
            <a:off x="7698492" y="5634182"/>
            <a:ext cx="1247834" cy="294641"/>
          </a:xfrm>
          <a:prstGeom prst="rect">
            <a:avLst/>
          </a:prstGeom>
          <a:ln w="12700">
            <a:miter lim="400000"/>
          </a:ln>
        </p:spPr>
        <p:txBody>
          <a:bodyPr lIns="45719" rIns="45719">
            <a:spAutoFit/>
          </a:bodyPr>
          <a:lstStyle>
            <a:lvl1pPr>
              <a:defRPr sz="1400">
                <a:solidFill>
                  <a:schemeClr val="accent5">
                    <a:lumOff val="44000"/>
                  </a:schemeClr>
                </a:solidFill>
                <a:latin typeface="Trebuchet MS" panose="020B0603020202020204"/>
                <a:ea typeface="Trebuchet MS" panose="020B0603020202020204"/>
                <a:cs typeface="Trebuchet MS" panose="020B0603020202020204"/>
                <a:sym typeface="Trebuchet MS" panose="020B0603020202020204"/>
              </a:defRPr>
            </a:lvl1pPr>
          </a:lstStyle>
          <a:p>
            <a:r>
              <a:t>2017 figures</a:t>
            </a:r>
          </a:p>
        </p:txBody>
      </p:sp>
      <p:grpSp>
        <p:nvGrpSpPr>
          <p:cNvPr id="163" name="Rectangle 18"/>
          <p:cNvGrpSpPr/>
          <p:nvPr/>
        </p:nvGrpSpPr>
        <p:grpSpPr>
          <a:xfrm>
            <a:off x="7740641" y="1843815"/>
            <a:ext cx="3821708" cy="2111714"/>
            <a:chOff x="-1" y="-1"/>
            <a:chExt cx="3821707" cy="2111713"/>
          </a:xfrm>
        </p:grpSpPr>
        <p:sp>
          <p:nvSpPr>
            <p:cNvPr id="161" name="Rectángulo"/>
            <p:cNvSpPr/>
            <p:nvPr/>
          </p:nvSpPr>
          <p:spPr>
            <a:xfrm>
              <a:off x="-1" y="-1"/>
              <a:ext cx="3821707" cy="2111713"/>
            </a:xfrm>
            <a:prstGeom prst="rect">
              <a:avLst/>
            </a:prstGeom>
            <a:noFill/>
            <a:ln w="38100" cap="flat">
              <a:solidFill>
                <a:srgbClr val="002F5F"/>
              </a:solidFill>
              <a:prstDash val="solid"/>
              <a:miter lim="800000"/>
            </a:ln>
            <a:effectLst/>
          </p:spPr>
          <p:txBody>
            <a:bodyPr wrap="square" lIns="45719" tIns="45719" rIns="45719" bIns="45719" numCol="1" anchor="ctr">
              <a:noAutofit/>
            </a:bodyPr>
            <a:lstStyle/>
            <a:p>
              <a:pPr>
                <a:defRPr sz="3200" b="1">
                  <a:solidFill>
                    <a:srgbClr val="009AA6"/>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62" name="169,246…"/>
            <p:cNvSpPr txBox="1"/>
            <p:nvPr/>
          </p:nvSpPr>
          <p:spPr>
            <a:xfrm>
              <a:off x="235049" y="9693"/>
              <a:ext cx="3567607" cy="2092324"/>
            </a:xfrm>
            <a:prstGeom prst="rect">
              <a:avLst/>
            </a:prstGeom>
            <a:noFill/>
            <a:ln w="12700" cap="flat">
              <a:noFill/>
              <a:miter lim="400000"/>
            </a:ln>
            <a:effectLst/>
          </p:spPr>
          <p:txBody>
            <a:bodyPr wrap="square" lIns="0" tIns="0" rIns="0" bIns="0" numCol="1" anchor="ctr">
              <a:spAutoFit/>
            </a:bodyPr>
            <a:lstStyle/>
            <a:p>
              <a:pPr>
                <a:defRPr sz="4000" b="1">
                  <a:solidFill>
                    <a:srgbClr val="009AA6"/>
                  </a:solidFill>
                  <a:latin typeface="Trebuchet MS" panose="020B0603020202020204"/>
                  <a:ea typeface="Trebuchet MS" panose="020B0603020202020204"/>
                  <a:cs typeface="Trebuchet MS" panose="020B0603020202020204"/>
                  <a:sym typeface="Trebuchet MS" panose="020B0603020202020204"/>
                </a:defRPr>
              </a:pPr>
              <a:r>
                <a:t>1</a:t>
              </a:r>
              <a:r>
                <a:rPr lang="es-ES"/>
                <a:t>23</a:t>
              </a:r>
              <a:r>
                <a:t>,</a:t>
              </a:r>
              <a:r>
                <a:rPr lang="es-ES"/>
                <a:t>487</a:t>
              </a:r>
              <a:endParaRPr>
                <a:solidFill>
                  <a:schemeClr val="accent5">
                    <a:lumOff val="44000"/>
                  </a:schemeClr>
                </a:solidFill>
              </a:endParaRPr>
            </a:p>
            <a:p>
              <a:pPr>
                <a:defRPr sz="3200" b="1">
                  <a:solidFill>
                    <a:srgbClr val="009AA6"/>
                  </a:solidFill>
                  <a:latin typeface="Trebuchet MS" panose="020B0603020202020204"/>
                  <a:ea typeface="Trebuchet MS" panose="020B0603020202020204"/>
                  <a:cs typeface="Trebuchet MS" panose="020B0603020202020204"/>
                  <a:sym typeface="Trebuchet MS" panose="020B0603020202020204"/>
                </a:defRPr>
              </a:pPr>
              <a:r>
                <a:t>young people supported by our network</a:t>
              </a:r>
            </a:p>
          </p:txBody>
        </p:sp>
      </p:grpSp>
      <p:sp>
        <p:nvSpPr>
          <p:cNvPr id="164" name="Rectangle 19"/>
          <p:cNvSpPr/>
          <p:nvPr/>
        </p:nvSpPr>
        <p:spPr>
          <a:xfrm>
            <a:off x="10301505" y="910048"/>
            <a:ext cx="1809250" cy="1669503"/>
          </a:xfrm>
          <a:prstGeom prst="rect">
            <a:avLst/>
          </a:prstGeom>
          <a:solidFill>
            <a:schemeClr val="accent5">
              <a:lumOff val="44000"/>
            </a:schemeClr>
          </a:solidFill>
          <a:ln w="12700">
            <a:miter lim="400000"/>
          </a:ln>
        </p:spPr>
        <p:txBody>
          <a:bodyPr lIns="45719" rIns="45719" anchor="ctr"/>
          <a:lstStyle/>
          <a:p>
            <a:pPr algn="ctr">
              <a:defRPr>
                <a:solidFill>
                  <a:schemeClr val="accent5">
                    <a:lumOff val="44000"/>
                  </a:schemeClr>
                </a:solidFill>
              </a:defRPr>
            </a:pPr>
            <a:endParaRPr/>
          </a:p>
        </p:txBody>
      </p:sp>
      <p:pic>
        <p:nvPicPr>
          <p:cNvPr id="165" name="Graphic 20" descr="Graphic 20"/>
          <p:cNvPicPr>
            <a:picLocks noChangeAspect="1"/>
          </p:cNvPicPr>
          <p:nvPr/>
        </p:nvPicPr>
        <p:blipFill>
          <a:blip r:embed="rId3"/>
          <a:stretch>
            <a:fillRect/>
          </a:stretch>
        </p:blipFill>
        <p:spPr>
          <a:xfrm>
            <a:off x="10211010" y="990873"/>
            <a:ext cx="1669504" cy="1669504"/>
          </a:xfrm>
          <a:prstGeom prst="rect">
            <a:avLst/>
          </a:prstGeom>
          <a:ln w="12700">
            <a:miter lim="400000"/>
            <a:headEnd/>
            <a:tailEnd/>
          </a:ln>
        </p:spPr>
      </p:pic>
      <p:grpSp>
        <p:nvGrpSpPr>
          <p:cNvPr id="168" name="Rectangle 21"/>
          <p:cNvGrpSpPr/>
          <p:nvPr/>
        </p:nvGrpSpPr>
        <p:grpSpPr>
          <a:xfrm>
            <a:off x="7762934" y="4059143"/>
            <a:ext cx="3799414" cy="2113280"/>
            <a:chOff x="0" y="-11639"/>
            <a:chExt cx="3799412" cy="2113278"/>
          </a:xfrm>
        </p:grpSpPr>
        <p:sp>
          <p:nvSpPr>
            <p:cNvPr id="166" name="Rectángulo"/>
            <p:cNvSpPr/>
            <p:nvPr/>
          </p:nvSpPr>
          <p:spPr>
            <a:xfrm>
              <a:off x="0" y="0"/>
              <a:ext cx="3799412" cy="2090000"/>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600" b="1">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67" name="Through our Google.org Covid Rapid Response and Recovery Programme 113,165 entrepreneurs reported improved business knowledge and skills to manage risk, 103,796 businesses were still trading at the end of the programme and 92,803 jobs were saved."/>
            <p:cNvSpPr txBox="1"/>
            <p:nvPr/>
          </p:nvSpPr>
          <p:spPr>
            <a:xfrm>
              <a:off x="55050" y="-11639"/>
              <a:ext cx="3689313" cy="2113278"/>
            </a:xfrm>
            <a:prstGeom prst="rect">
              <a:avLst/>
            </a:prstGeom>
            <a:noFill/>
            <a:ln w="12700" cap="flat">
              <a:noFill/>
              <a:miter lim="400000"/>
            </a:ln>
            <a:effectLst/>
          </p:spPr>
          <p:txBody>
            <a:bodyPr wrap="square" lIns="72000" tIns="72000" rIns="72000" bIns="72000" numCol="1" anchor="ctr">
              <a:spAutoFit/>
            </a:bodyPr>
            <a:lstStyle/>
            <a:p>
              <a:pPr>
                <a:defRPr sz="1600">
                  <a:solidFill>
                    <a:srgbClr val="002F5F"/>
                  </a:solidFill>
                  <a:latin typeface="Trebuchet MS" panose="020B0603020202020204"/>
                  <a:ea typeface="Trebuchet MS" panose="020B0603020202020204"/>
                  <a:cs typeface="Trebuchet MS" panose="020B0603020202020204"/>
                  <a:sym typeface="Trebuchet MS" panose="020B0603020202020204"/>
                </a:defRPr>
              </a:pPr>
              <a:r>
                <a:t>Through our Covid Rapid Response and Recovery Programme </a:t>
              </a:r>
              <a:r>
                <a:rPr b="1"/>
                <a:t>113,165 entrepreneurs </a:t>
              </a:r>
              <a:r>
                <a:t>reported improved business knowledge and skills to manage risk, </a:t>
              </a:r>
              <a:r>
                <a:rPr b="1"/>
                <a:t>103,796 businesses </a:t>
              </a:r>
              <a:r>
                <a:t>were still trading at the end of the programme and </a:t>
              </a:r>
              <a:r>
                <a:rPr b="1"/>
                <a:t>92,803 jobs </a:t>
              </a:r>
              <a:r>
                <a:t>were saved.  </a:t>
              </a:r>
            </a:p>
          </p:txBody>
        </p:sp>
      </p:grpSp>
      <p:grpSp>
        <p:nvGrpSpPr>
          <p:cNvPr id="174" name="Group 31"/>
          <p:cNvGrpSpPr/>
          <p:nvPr/>
        </p:nvGrpSpPr>
        <p:grpSpPr>
          <a:xfrm>
            <a:off x="5187115" y="3339198"/>
            <a:ext cx="2372414" cy="2832740"/>
            <a:chOff x="0" y="0"/>
            <a:chExt cx="2372412" cy="2832739"/>
          </a:xfrm>
        </p:grpSpPr>
        <p:grpSp>
          <p:nvGrpSpPr>
            <p:cNvPr id="171" name="Rectangle 32"/>
            <p:cNvGrpSpPr/>
            <p:nvPr/>
          </p:nvGrpSpPr>
          <p:grpSpPr>
            <a:xfrm>
              <a:off x="0" y="254539"/>
              <a:ext cx="2159666" cy="2578201"/>
              <a:chOff x="0" y="0"/>
              <a:chExt cx="2159665" cy="2578199"/>
            </a:xfrm>
          </p:grpSpPr>
          <p:sp>
            <p:nvSpPr>
              <p:cNvPr id="169" name="Rectángulo"/>
              <p:cNvSpPr/>
              <p:nvPr/>
            </p:nvSpPr>
            <p:spPr>
              <a:xfrm>
                <a:off x="0" y="11154"/>
                <a:ext cx="2159666" cy="2555892"/>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700" b="1">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70" name="Powerful partnerships…"/>
              <p:cNvSpPr txBox="1"/>
              <p:nvPr/>
            </p:nvSpPr>
            <p:spPr>
              <a:xfrm>
                <a:off x="19050" y="-1"/>
                <a:ext cx="2121566" cy="2578201"/>
              </a:xfrm>
              <a:prstGeom prst="rect">
                <a:avLst/>
              </a:prstGeom>
              <a:noFill/>
              <a:ln w="12700" cap="flat">
                <a:noFill/>
                <a:miter lim="400000"/>
              </a:ln>
              <a:effectLst/>
            </p:spPr>
            <p:txBody>
              <a:bodyPr wrap="square" lIns="107999" tIns="107999" rIns="107999" bIns="107999" numCol="1" anchor="ctr">
                <a:spAutoFit/>
              </a:bodyPr>
              <a:lstStyle/>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t>Powerful partnerships</a:t>
                </a:r>
                <a:endParaRPr>
                  <a:solidFill>
                    <a:schemeClr val="accent5">
                      <a:lumOff val="44000"/>
                    </a:schemeClr>
                  </a:solidFill>
                </a:endParaRPr>
              </a:p>
              <a:p>
                <a:pPr>
                  <a:defRPr sz="1700" b="1">
                    <a:solidFill>
                      <a:srgbClr val="002F5F"/>
                    </a:solidFill>
                    <a:latin typeface="Trebuchet MS" panose="020B0603020202020204"/>
                    <a:ea typeface="Trebuchet MS" panose="020B0603020202020204"/>
                    <a:cs typeface="Trebuchet MS" panose="020B0603020202020204"/>
                    <a:sym typeface="Trebuchet MS" panose="020B0603020202020204"/>
                  </a:defRPr>
                </a:pPr>
                <a:r>
                  <a:t>Argidius Foundation, EEA, Enel, Google.org, IKEA Foundation, Standard Chartered Foundation</a:t>
                </a:r>
              </a:p>
            </p:txBody>
          </p:sp>
        </p:grpSp>
        <p:sp>
          <p:nvSpPr>
            <p:cNvPr id="172" name="Rectangle 33"/>
            <p:cNvSpPr/>
            <p:nvPr/>
          </p:nvSpPr>
          <p:spPr>
            <a:xfrm>
              <a:off x="1637608" y="227292"/>
              <a:ext cx="734805" cy="582807"/>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pic>
          <p:nvPicPr>
            <p:cNvPr id="173" name="Graphic 34" descr="Graphic 34"/>
            <p:cNvPicPr>
              <a:picLocks noChangeAspect="1"/>
            </p:cNvPicPr>
            <p:nvPr/>
          </p:nvPicPr>
          <p:blipFill>
            <a:blip r:embed="rId4"/>
            <a:stretch>
              <a:fillRect/>
            </a:stretch>
          </p:blipFill>
          <p:spPr>
            <a:xfrm>
              <a:off x="1419774" y="0"/>
              <a:ext cx="914401" cy="914400"/>
            </a:xfrm>
            <a:prstGeom prst="rect">
              <a:avLst/>
            </a:prstGeom>
            <a:ln w="12700" cap="flat">
              <a:noFill/>
              <a:miter lim="400000"/>
              <a:headEnd/>
              <a:tailEnd/>
            </a:ln>
            <a:effectLst/>
          </p:spPr>
        </p:pic>
      </p:grpSp>
      <p:grpSp>
        <p:nvGrpSpPr>
          <p:cNvPr id="186" name="Group 43"/>
          <p:cNvGrpSpPr/>
          <p:nvPr/>
        </p:nvGrpSpPr>
        <p:grpSpPr>
          <a:xfrm>
            <a:off x="593233" y="3259654"/>
            <a:ext cx="2262598" cy="1374322"/>
            <a:chOff x="0" y="0"/>
            <a:chExt cx="2262597" cy="1374321"/>
          </a:xfrm>
        </p:grpSpPr>
        <p:grpSp>
          <p:nvGrpSpPr>
            <p:cNvPr id="177" name="Rectangle 23"/>
            <p:cNvGrpSpPr/>
            <p:nvPr/>
          </p:nvGrpSpPr>
          <p:grpSpPr>
            <a:xfrm>
              <a:off x="0" y="327842"/>
              <a:ext cx="2026120" cy="1046479"/>
              <a:chOff x="0" y="-21538"/>
              <a:chExt cx="2026119" cy="1046477"/>
            </a:xfrm>
          </p:grpSpPr>
          <p:sp>
            <p:nvSpPr>
              <p:cNvPr id="175" name="Rectángulo"/>
              <p:cNvSpPr/>
              <p:nvPr/>
            </p:nvSpPr>
            <p:spPr>
              <a:xfrm>
                <a:off x="0" y="10631"/>
                <a:ext cx="2026119" cy="982138"/>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400">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76" name="13,036…"/>
              <p:cNvSpPr txBox="1"/>
              <p:nvPr/>
            </p:nvSpPr>
            <p:spPr>
              <a:xfrm>
                <a:off x="55050" y="-21538"/>
                <a:ext cx="1916019" cy="1046477"/>
              </a:xfrm>
              <a:prstGeom prst="rect">
                <a:avLst/>
              </a:prstGeom>
              <a:noFill/>
              <a:ln w="12700" cap="flat">
                <a:noFill/>
                <a:miter lim="400000"/>
              </a:ln>
              <a:effectLst/>
            </p:spPr>
            <p:txBody>
              <a:bodyPr wrap="square" lIns="107999" tIns="107999" rIns="107999" bIns="107999" numCol="1" anchor="ctr">
                <a:spAutoFit/>
              </a:bodyPr>
              <a:lstStyle/>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t>1</a:t>
                </a:r>
                <a:r>
                  <a:rPr lang="es-ES"/>
                  <a:t>6</a:t>
                </a:r>
                <a:r>
                  <a:t>,</a:t>
                </a:r>
                <a:r>
                  <a:rPr lang="es-ES"/>
                  <a:t>461</a:t>
                </a:r>
                <a:r>
                  <a:t> </a:t>
                </a:r>
                <a:endParaRPr>
                  <a:solidFill>
                    <a:schemeClr val="accent5">
                      <a:lumOff val="44000"/>
                    </a:schemeClr>
                  </a:solidFill>
                </a:endParaRPr>
              </a:p>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t>young people </a:t>
                </a:r>
                <a:r>
                  <a:rPr sz="1400" b="0"/>
                  <a:t>matched to mentors</a:t>
                </a:r>
              </a:p>
            </p:txBody>
          </p:sp>
        </p:grpSp>
        <p:sp>
          <p:nvSpPr>
            <p:cNvPr id="178" name="Rectangle 24"/>
            <p:cNvSpPr/>
            <p:nvPr/>
          </p:nvSpPr>
          <p:spPr>
            <a:xfrm>
              <a:off x="1178269" y="141943"/>
              <a:ext cx="1052186" cy="673084"/>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nvGrpSpPr>
            <p:cNvPr id="185" name="Group 40"/>
            <p:cNvGrpSpPr/>
            <p:nvPr/>
          </p:nvGrpSpPr>
          <p:grpSpPr>
            <a:xfrm>
              <a:off x="1146125" y="0"/>
              <a:ext cx="1116472" cy="814675"/>
              <a:chOff x="0" y="0"/>
              <a:chExt cx="1116470" cy="814674"/>
            </a:xfrm>
          </p:grpSpPr>
          <p:grpSp>
            <p:nvGrpSpPr>
              <p:cNvPr id="183" name="Group 26"/>
              <p:cNvGrpSpPr/>
              <p:nvPr/>
            </p:nvGrpSpPr>
            <p:grpSpPr>
              <a:xfrm>
                <a:off x="-1" y="-1"/>
                <a:ext cx="1116472" cy="814676"/>
                <a:chOff x="0" y="0"/>
                <a:chExt cx="1116471" cy="814674"/>
              </a:xfrm>
            </p:grpSpPr>
            <p:pic>
              <p:nvPicPr>
                <p:cNvPr id="179" name="Graphic 27" descr="Graphic 27"/>
                <p:cNvPicPr>
                  <a:picLocks noChangeAspect="1"/>
                </p:cNvPicPr>
                <p:nvPr/>
              </p:nvPicPr>
              <p:blipFill>
                <a:blip r:embed="rId5"/>
                <a:stretch>
                  <a:fillRect/>
                </a:stretch>
              </p:blipFill>
              <p:spPr>
                <a:xfrm>
                  <a:off x="569174" y="79543"/>
                  <a:ext cx="547297" cy="673084"/>
                </a:xfrm>
                <a:prstGeom prst="rect">
                  <a:avLst/>
                </a:prstGeom>
                <a:ln w="12700" cap="flat">
                  <a:noFill/>
                  <a:miter lim="400000"/>
                  <a:headEnd/>
                  <a:tailEnd/>
                </a:ln>
                <a:effectLst/>
              </p:spPr>
            </p:pic>
            <p:sp>
              <p:nvSpPr>
                <p:cNvPr id="180" name="Rectangle 29"/>
                <p:cNvSpPr/>
                <p:nvPr/>
              </p:nvSpPr>
              <p:spPr>
                <a:xfrm>
                  <a:off x="429494" y="471069"/>
                  <a:ext cx="442841" cy="343606"/>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pic>
              <p:nvPicPr>
                <p:cNvPr id="181" name="Graphic 30" descr="Graphic 30"/>
                <p:cNvPicPr>
                  <a:picLocks noChangeAspect="1"/>
                </p:cNvPicPr>
                <p:nvPr/>
              </p:nvPicPr>
              <p:blipFill>
                <a:blip r:embed="rId6"/>
                <a:stretch>
                  <a:fillRect/>
                </a:stretch>
              </p:blipFill>
              <p:spPr>
                <a:xfrm>
                  <a:off x="242189" y="-1"/>
                  <a:ext cx="637805" cy="784390"/>
                </a:xfrm>
                <a:prstGeom prst="rect">
                  <a:avLst/>
                </a:prstGeom>
                <a:ln w="12700" cap="flat">
                  <a:noFill/>
                  <a:miter lim="400000"/>
                  <a:headEnd/>
                  <a:tailEnd/>
                </a:ln>
                <a:effectLst/>
              </p:spPr>
            </p:pic>
            <p:pic>
              <p:nvPicPr>
                <p:cNvPr id="182" name="Graphic 28" descr="Graphic 28"/>
                <p:cNvPicPr>
                  <a:picLocks noChangeAspect="1"/>
                </p:cNvPicPr>
                <p:nvPr/>
              </p:nvPicPr>
              <p:blipFill>
                <a:blip r:embed="rId5"/>
                <a:stretch>
                  <a:fillRect/>
                </a:stretch>
              </p:blipFill>
              <p:spPr>
                <a:xfrm>
                  <a:off x="-1" y="80357"/>
                  <a:ext cx="547299" cy="673084"/>
                </a:xfrm>
                <a:prstGeom prst="rect">
                  <a:avLst/>
                </a:prstGeom>
                <a:ln w="12700" cap="flat">
                  <a:noFill/>
                  <a:miter lim="400000"/>
                  <a:headEnd/>
                  <a:tailEnd/>
                </a:ln>
                <a:effectLst/>
              </p:spPr>
            </p:pic>
          </p:grpSp>
          <p:sp>
            <p:nvSpPr>
              <p:cNvPr id="184" name="Rectangle 39"/>
              <p:cNvSpPr/>
              <p:nvPr/>
            </p:nvSpPr>
            <p:spPr>
              <a:xfrm>
                <a:off x="391339" y="485552"/>
                <a:ext cx="205456" cy="293028"/>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grpSp>
      <p:grpSp>
        <p:nvGrpSpPr>
          <p:cNvPr id="194" name="Group 44"/>
          <p:cNvGrpSpPr/>
          <p:nvPr/>
        </p:nvGrpSpPr>
        <p:grpSpPr>
          <a:xfrm>
            <a:off x="2822463" y="3305182"/>
            <a:ext cx="2230457" cy="1282915"/>
            <a:chOff x="0" y="-82706"/>
            <a:chExt cx="2230455" cy="1282914"/>
          </a:xfrm>
        </p:grpSpPr>
        <p:grpSp>
          <p:nvGrpSpPr>
            <p:cNvPr id="189" name="Rectangle 45"/>
            <p:cNvGrpSpPr/>
            <p:nvPr/>
          </p:nvGrpSpPr>
          <p:grpSpPr>
            <a:xfrm>
              <a:off x="0" y="-82706"/>
              <a:ext cx="2026120" cy="1282914"/>
              <a:chOff x="0" y="-245693"/>
              <a:chExt cx="2026119" cy="1282912"/>
            </a:xfrm>
          </p:grpSpPr>
          <p:sp>
            <p:nvSpPr>
              <p:cNvPr id="187" name="Rectángulo"/>
              <p:cNvSpPr/>
              <p:nvPr/>
            </p:nvSpPr>
            <p:spPr>
              <a:xfrm>
                <a:off x="0" y="55081"/>
                <a:ext cx="2026119" cy="982138"/>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400">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88" name="9,233…"/>
              <p:cNvSpPr txBox="1"/>
              <p:nvPr/>
            </p:nvSpPr>
            <p:spPr>
              <a:xfrm>
                <a:off x="100965" y="-245693"/>
                <a:ext cx="1822447" cy="1261742"/>
              </a:xfrm>
              <a:prstGeom prst="rect">
                <a:avLst/>
              </a:prstGeom>
              <a:noFill/>
              <a:ln w="12700" cap="flat">
                <a:noFill/>
                <a:miter lim="400000"/>
              </a:ln>
              <a:effectLst/>
            </p:spPr>
            <p:txBody>
              <a:bodyPr wrap="square" lIns="107999" tIns="107999" rIns="107999" bIns="107999" numCol="1" anchor="ctr">
                <a:spAutoFit/>
              </a:bodyPr>
              <a:lstStyle/>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sym typeface="+mn-ea"/>
                </a:endParaRPr>
              </a:p>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rPr sz="1600">
                    <a:sym typeface="+mn-ea"/>
                  </a:rPr>
                  <a:t>49,000 </a:t>
                </a:r>
              </a:p>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rPr sz="1600">
                    <a:sym typeface="+mn-ea"/>
                  </a:rPr>
                  <a:t>jobs were created</a:t>
                </a:r>
                <a:endParaRPr sz="1600"/>
              </a:p>
            </p:txBody>
          </p:sp>
        </p:grpSp>
        <p:sp>
          <p:nvSpPr>
            <p:cNvPr id="190" name="Rectangle 46"/>
            <p:cNvSpPr/>
            <p:nvPr/>
          </p:nvSpPr>
          <p:spPr>
            <a:xfrm>
              <a:off x="1178269" y="0"/>
              <a:ext cx="1052186" cy="673083"/>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nvGrpSpPr>
            <p:cNvPr id="193" name="Group 47"/>
            <p:cNvGrpSpPr/>
            <p:nvPr/>
          </p:nvGrpSpPr>
          <p:grpSpPr>
            <a:xfrm>
              <a:off x="1537465" y="329127"/>
              <a:ext cx="480996" cy="343606"/>
              <a:chOff x="0" y="0"/>
              <a:chExt cx="480994" cy="343604"/>
            </a:xfrm>
          </p:grpSpPr>
          <p:sp>
            <p:nvSpPr>
              <p:cNvPr id="191" name="Rectangle 51"/>
              <p:cNvSpPr/>
              <p:nvPr/>
            </p:nvSpPr>
            <p:spPr>
              <a:xfrm>
                <a:off x="38154" y="0"/>
                <a:ext cx="442842" cy="343605"/>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sp>
            <p:nvSpPr>
              <p:cNvPr id="192" name="Rectangle 49"/>
              <p:cNvSpPr/>
              <p:nvPr/>
            </p:nvSpPr>
            <p:spPr>
              <a:xfrm>
                <a:off x="0" y="14481"/>
                <a:ext cx="205456" cy="293028"/>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grpSp>
      <p:grpSp>
        <p:nvGrpSpPr>
          <p:cNvPr id="200" name="Group 54"/>
          <p:cNvGrpSpPr/>
          <p:nvPr/>
        </p:nvGrpSpPr>
        <p:grpSpPr>
          <a:xfrm>
            <a:off x="2850403" y="4937323"/>
            <a:ext cx="2136282" cy="1224274"/>
            <a:chOff x="0" y="0"/>
            <a:chExt cx="2136281" cy="1224272"/>
          </a:xfrm>
        </p:grpSpPr>
        <p:grpSp>
          <p:nvGrpSpPr>
            <p:cNvPr id="197" name="Rectangle 55"/>
            <p:cNvGrpSpPr/>
            <p:nvPr/>
          </p:nvGrpSpPr>
          <p:grpSpPr>
            <a:xfrm>
              <a:off x="0" y="242132"/>
              <a:ext cx="2026120" cy="982140"/>
              <a:chOff x="0" y="42381"/>
              <a:chExt cx="2026119" cy="982138"/>
            </a:xfrm>
          </p:grpSpPr>
          <p:sp>
            <p:nvSpPr>
              <p:cNvPr id="195" name="Rectángulo"/>
              <p:cNvSpPr/>
              <p:nvPr/>
            </p:nvSpPr>
            <p:spPr>
              <a:xfrm>
                <a:off x="0" y="42381"/>
                <a:ext cx="2026119" cy="982138"/>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900">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196" name="18,190…"/>
              <p:cNvSpPr txBox="1"/>
              <p:nvPr/>
            </p:nvSpPr>
            <p:spPr>
              <a:xfrm>
                <a:off x="55050" y="56248"/>
                <a:ext cx="1916019" cy="954402"/>
              </a:xfrm>
              <a:prstGeom prst="rect">
                <a:avLst/>
              </a:prstGeom>
              <a:noFill/>
              <a:ln w="12700" cap="flat">
                <a:noFill/>
                <a:miter lim="400000"/>
              </a:ln>
              <a:effectLst/>
            </p:spPr>
            <p:txBody>
              <a:bodyPr wrap="square" lIns="107999" tIns="107999" rIns="107999" bIns="107999" numCol="1" anchor="ctr">
                <a:spAutoFit/>
              </a:bodyPr>
              <a:lstStyle/>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rPr sz="1600">
                    <a:sym typeface="+mn-ea"/>
                  </a:rPr>
                  <a:t>14,923</a:t>
                </a:r>
                <a:r>
                  <a:rPr sz="1600"/>
                  <a:t> </a:t>
                </a:r>
                <a:endParaRPr sz="1600">
                  <a:solidFill>
                    <a:schemeClr val="accent5">
                      <a:lumOff val="44000"/>
                    </a:schemeClr>
                  </a:solidFill>
                </a:endParaRPr>
              </a:p>
              <a:p>
                <a:pPr>
                  <a:defRPr sz="1900" b="1">
                    <a:solidFill>
                      <a:srgbClr val="002F5F"/>
                    </a:solidFill>
                    <a:latin typeface="Trebuchet MS" panose="020B0603020202020204"/>
                    <a:ea typeface="Trebuchet MS" panose="020B0603020202020204"/>
                    <a:cs typeface="Trebuchet MS" panose="020B0603020202020204"/>
                    <a:sym typeface="Trebuchet MS" panose="020B0603020202020204"/>
                  </a:defRPr>
                </a:pPr>
                <a:r>
                  <a:rPr lang="es-ES" sz="1600"/>
                  <a:t>young people started business</a:t>
                </a:r>
                <a:endParaRPr sz="1600"/>
              </a:p>
            </p:txBody>
          </p:sp>
        </p:grpSp>
        <p:sp>
          <p:nvSpPr>
            <p:cNvPr id="198" name="Rectangle 56"/>
            <p:cNvSpPr/>
            <p:nvPr/>
          </p:nvSpPr>
          <p:spPr>
            <a:xfrm>
              <a:off x="1178269" y="0"/>
              <a:ext cx="958012" cy="673083"/>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sp>
          <p:nvSpPr>
            <p:cNvPr id="199" name="Rectangle 61"/>
            <p:cNvSpPr/>
            <p:nvPr/>
          </p:nvSpPr>
          <p:spPr>
            <a:xfrm>
              <a:off x="1575620" y="353191"/>
              <a:ext cx="442842" cy="343606"/>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grpSp>
        <p:nvGrpSpPr>
          <p:cNvPr id="205" name="Group 64"/>
          <p:cNvGrpSpPr/>
          <p:nvPr/>
        </p:nvGrpSpPr>
        <p:grpSpPr>
          <a:xfrm>
            <a:off x="624336" y="4960577"/>
            <a:ext cx="2160346" cy="1278733"/>
            <a:chOff x="0" y="0"/>
            <a:chExt cx="2160345" cy="1278731"/>
          </a:xfrm>
        </p:grpSpPr>
        <p:grpSp>
          <p:nvGrpSpPr>
            <p:cNvPr id="203" name="Rectangle 65"/>
            <p:cNvGrpSpPr/>
            <p:nvPr/>
          </p:nvGrpSpPr>
          <p:grpSpPr>
            <a:xfrm>
              <a:off x="0" y="139543"/>
              <a:ext cx="2026120" cy="1139188"/>
              <a:chOff x="0" y="-23443"/>
              <a:chExt cx="2026119" cy="1139186"/>
            </a:xfrm>
          </p:grpSpPr>
          <p:sp>
            <p:nvSpPr>
              <p:cNvPr id="201" name="Rectángulo"/>
              <p:cNvSpPr/>
              <p:nvPr/>
            </p:nvSpPr>
            <p:spPr>
              <a:xfrm>
                <a:off x="0" y="55081"/>
                <a:ext cx="2026119" cy="982138"/>
              </a:xfrm>
              <a:prstGeom prst="rect">
                <a:avLst/>
              </a:prstGeom>
              <a:noFill/>
              <a:ln w="38100" cap="flat">
                <a:solidFill>
                  <a:srgbClr val="009AA6"/>
                </a:solidFill>
                <a:prstDash val="solid"/>
                <a:miter lim="800000"/>
              </a:ln>
              <a:effectLst/>
            </p:spPr>
            <p:txBody>
              <a:bodyPr wrap="square" lIns="45719" tIns="45719" rIns="45719" bIns="45719" numCol="1" anchor="ctr">
                <a:noAutofit/>
              </a:bodyPr>
              <a:lstStyle/>
              <a:p>
                <a:pPr>
                  <a:defRPr sz="1400">
                    <a:solidFill>
                      <a:srgbClr val="002F5F"/>
                    </a:solidFill>
                    <a:latin typeface="Trebuchet MS" panose="020B0603020202020204"/>
                    <a:ea typeface="Trebuchet MS" panose="020B0603020202020204"/>
                    <a:cs typeface="Trebuchet MS" panose="020B0603020202020204"/>
                    <a:sym typeface="Trebuchet MS" panose="020B0603020202020204"/>
                  </a:defRPr>
                </a:pPr>
                <a:endParaRPr/>
              </a:p>
            </p:txBody>
          </p:sp>
          <p:sp>
            <p:nvSpPr>
              <p:cNvPr id="202" name="13,036…"/>
              <p:cNvSpPr txBox="1"/>
              <p:nvPr/>
            </p:nvSpPr>
            <p:spPr>
              <a:xfrm>
                <a:off x="55050" y="-23443"/>
                <a:ext cx="1916019" cy="1139186"/>
              </a:xfrm>
              <a:prstGeom prst="rect">
                <a:avLst/>
              </a:prstGeom>
              <a:noFill/>
              <a:ln w="12700" cap="flat">
                <a:noFill/>
                <a:miter lim="400000"/>
              </a:ln>
              <a:effectLst/>
            </p:spPr>
            <p:txBody>
              <a:bodyPr wrap="square" lIns="107999" tIns="107999" rIns="107999" bIns="107999" numCol="1" anchor="ctr">
                <a:spAutoFit/>
              </a:bodyPr>
              <a:lstStyle/>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rPr>
                    <a:sym typeface="+mn-ea"/>
                  </a:rPr>
                  <a:t>35,472</a:t>
                </a:r>
                <a:r>
                  <a:t> </a:t>
                </a:r>
                <a:endParaRPr>
                  <a:solidFill>
                    <a:schemeClr val="accent5">
                      <a:lumOff val="44000"/>
                    </a:schemeClr>
                  </a:solidFill>
                </a:endParaRPr>
              </a:p>
              <a:p>
                <a:pPr>
                  <a:defRPr sz="2000" b="1">
                    <a:solidFill>
                      <a:srgbClr val="002F5F"/>
                    </a:solidFill>
                    <a:latin typeface="Trebuchet MS" panose="020B0603020202020204"/>
                    <a:ea typeface="Trebuchet MS" panose="020B0603020202020204"/>
                    <a:cs typeface="Trebuchet MS" panose="020B0603020202020204"/>
                    <a:sym typeface="Trebuchet MS" panose="020B0603020202020204"/>
                  </a:defRPr>
                </a:pPr>
                <a:r>
                  <a:t>strengthened a business</a:t>
                </a:r>
              </a:p>
            </p:txBody>
          </p:sp>
        </p:grpSp>
        <p:sp>
          <p:nvSpPr>
            <p:cNvPr id="204" name="Rectangle 66"/>
            <p:cNvSpPr/>
            <p:nvPr/>
          </p:nvSpPr>
          <p:spPr>
            <a:xfrm>
              <a:off x="1178269" y="0"/>
              <a:ext cx="982076" cy="565746"/>
            </a:xfrm>
            <a:prstGeom prst="rect">
              <a:avLst/>
            </a:prstGeom>
            <a:solidFill>
              <a:schemeClr val="accent5">
                <a:lumOff val="44000"/>
              </a:schemeClr>
            </a:solidFill>
            <a:ln w="12700" cap="flat">
              <a:solidFill>
                <a:schemeClr val="accent5">
                  <a:lumOff val="44000"/>
                </a:schemeClr>
              </a:solidFill>
              <a:prstDash val="solid"/>
              <a:miter lim="800000"/>
            </a:ln>
            <a:effectLst/>
          </p:spPr>
          <p:txBody>
            <a:bodyPr wrap="square" lIns="45719" tIns="45719" rIns="45719" bIns="45719" numCol="1" anchor="ctr">
              <a:noAutofit/>
            </a:bodyPr>
            <a:lstStyle/>
            <a:p>
              <a:pPr algn="ctr">
                <a:defRPr>
                  <a:solidFill>
                    <a:schemeClr val="accent5">
                      <a:lumOff val="44000"/>
                    </a:schemeClr>
                  </a:solidFill>
                </a:defRPr>
              </a:pPr>
              <a:endParaRPr/>
            </a:p>
          </p:txBody>
        </p:sp>
      </p:grpSp>
      <p:pic>
        <p:nvPicPr>
          <p:cNvPr id="206" name="Graphic 74" descr="Graphic 74"/>
          <p:cNvPicPr>
            <a:picLocks noChangeAspect="1"/>
          </p:cNvPicPr>
          <p:nvPr/>
        </p:nvPicPr>
        <p:blipFill>
          <a:blip r:embed="rId7"/>
          <a:stretch>
            <a:fillRect/>
          </a:stretch>
        </p:blipFill>
        <p:spPr>
          <a:xfrm>
            <a:off x="4409440" y="3175635"/>
            <a:ext cx="652145" cy="652145"/>
          </a:xfrm>
          <a:prstGeom prst="rect">
            <a:avLst/>
          </a:prstGeom>
          <a:ln w="12700">
            <a:miter lim="400000"/>
            <a:headEnd/>
            <a:tailEnd/>
          </a:ln>
        </p:spPr>
      </p:pic>
      <p:pic>
        <p:nvPicPr>
          <p:cNvPr id="207" name="Graphic 76" descr="Graphic 76"/>
          <p:cNvPicPr>
            <a:picLocks noChangeAspect="1"/>
          </p:cNvPicPr>
          <p:nvPr/>
        </p:nvPicPr>
        <p:blipFill>
          <a:blip r:embed="rId8"/>
          <a:srcRect b="40610"/>
          <a:stretch>
            <a:fillRect/>
          </a:stretch>
        </p:blipFill>
        <p:spPr>
          <a:xfrm>
            <a:off x="1749931" y="4803176"/>
            <a:ext cx="1034750" cy="673085"/>
          </a:xfrm>
          <a:prstGeom prst="rect">
            <a:avLst/>
          </a:prstGeom>
          <a:ln w="12700">
            <a:miter lim="400000"/>
            <a:headEnd/>
            <a:tailEnd/>
          </a:ln>
        </p:spPr>
      </p:pic>
      <p:pic>
        <p:nvPicPr>
          <p:cNvPr id="208" name="Graphic 77" descr="Graphic 77"/>
          <p:cNvPicPr>
            <a:picLocks noChangeAspect="1"/>
          </p:cNvPicPr>
          <p:nvPr/>
        </p:nvPicPr>
        <p:blipFill>
          <a:blip r:embed="rId9"/>
          <a:stretch>
            <a:fillRect/>
          </a:stretch>
        </p:blipFill>
        <p:spPr>
          <a:xfrm>
            <a:off x="4097532" y="4873535"/>
            <a:ext cx="783785" cy="783785"/>
          </a:xfrm>
          <a:prstGeom prst="rect">
            <a:avLst/>
          </a:prstGeom>
          <a:ln w="12700">
            <a:miter lim="4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YBS: a collective initiative</a:t>
            </a:r>
          </a:p>
        </p:txBody>
      </p:sp>
      <p:grpSp>
        <p:nvGrpSpPr>
          <p:cNvPr id="214" name="Grupo 2"/>
          <p:cNvGrpSpPr/>
          <p:nvPr/>
        </p:nvGrpSpPr>
        <p:grpSpPr>
          <a:xfrm>
            <a:off x="0" y="-1"/>
            <a:ext cx="3852646" cy="334622"/>
            <a:chOff x="0" y="0"/>
            <a:chExt cx="3852645" cy="334620"/>
          </a:xfrm>
        </p:grpSpPr>
        <p:sp>
          <p:nvSpPr>
            <p:cNvPr id="211"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212"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213"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sp>
        <p:nvSpPr>
          <p:cNvPr id="215" name="Rectángulo 1"/>
          <p:cNvSpPr/>
          <p:nvPr/>
        </p:nvSpPr>
        <p:spPr>
          <a:xfrm>
            <a:off x="7579081" y="5786126"/>
            <a:ext cx="1609443" cy="283781"/>
          </a:xfrm>
          <a:prstGeom prst="rect">
            <a:avLst/>
          </a:prstGeom>
          <a:solidFill>
            <a:schemeClr val="accent5">
              <a:lumOff val="44000"/>
            </a:schemeClr>
          </a:solidFill>
          <a:ln w="12700">
            <a:solidFill>
              <a:schemeClr val="accent5">
                <a:lumOff val="44000"/>
              </a:schemeClr>
            </a:solidFill>
            <a:miter/>
          </a:ln>
        </p:spPr>
        <p:txBody>
          <a:bodyPr lIns="45719" rIns="45719" anchor="ctr"/>
          <a:lstStyle/>
          <a:p>
            <a:pPr algn="ctr">
              <a:defRPr>
                <a:solidFill>
                  <a:schemeClr val="accent5">
                    <a:lumOff val="44000"/>
                  </a:schemeClr>
                </a:solidFill>
              </a:defRPr>
            </a:pPr>
            <a:endParaRPr/>
          </a:p>
        </p:txBody>
      </p:sp>
      <p:sp>
        <p:nvSpPr>
          <p:cNvPr id="216" name="Content Placeholder 2"/>
          <p:cNvSpPr txBox="1"/>
          <p:nvPr/>
        </p:nvSpPr>
        <p:spPr>
          <a:xfrm>
            <a:off x="5075598" y="1295548"/>
            <a:ext cx="6616409" cy="6331780"/>
          </a:xfrm>
          <a:prstGeom prst="rect">
            <a:avLst/>
          </a:prstGeom>
          <a:ln w="12700">
            <a:miter lim="400000"/>
          </a:ln>
        </p:spPr>
        <p:txBody>
          <a:bodyPr lIns="45719" rIns="45719">
            <a:spAutoFit/>
          </a:bodyPr>
          <a:lstStyle/>
          <a:p>
            <a:pPr algn="just">
              <a:spcBef>
                <a:spcPts val="600"/>
              </a:spcBef>
              <a:defRPr sz="2100">
                <a:solidFill>
                  <a:srgbClr val="002060"/>
                </a:solidFill>
              </a:defRPr>
            </a:pPr>
            <a:r>
              <a:t>Youth Business Spain is the member in Spain . We born as a result of the alliance of entrepreneurship support organisations that, after implementing a pilot in Madrid and Barcelona, ​​decided to start a new entity. </a:t>
            </a:r>
          </a:p>
          <a:p>
            <a:pPr algn="just">
              <a:spcBef>
                <a:spcPts val="600"/>
              </a:spcBef>
              <a:defRPr sz="2100">
                <a:solidFill>
                  <a:srgbClr val="002060"/>
                </a:solidFill>
              </a:defRPr>
            </a:pPr>
            <a:endParaRPr/>
          </a:p>
          <a:p>
            <a:pPr algn="just">
              <a:spcBef>
                <a:spcPts val="600"/>
              </a:spcBef>
              <a:defRPr sz="2100">
                <a:solidFill>
                  <a:srgbClr val="002060"/>
                </a:solidFill>
              </a:defRPr>
            </a:pPr>
            <a:r>
              <a:t>YBS  is focus in:</a:t>
            </a:r>
          </a:p>
          <a:p>
            <a:pPr marL="285750" indent="-285750" algn="just">
              <a:spcBef>
                <a:spcPts val="600"/>
              </a:spcBef>
              <a:buClr>
                <a:srgbClr val="00B0F0"/>
              </a:buClr>
              <a:buSzPct val="100000"/>
              <a:buFont typeface="Arial" panose="020B0604020202020204"/>
              <a:buChar char="•"/>
              <a:defRPr sz="2100">
                <a:solidFill>
                  <a:srgbClr val="002060"/>
                </a:solidFill>
              </a:defRPr>
            </a:pPr>
            <a:r>
              <a:t>Support  one od the group with the greatest problems and needs </a:t>
            </a:r>
            <a:r>
              <a:rPr b="1"/>
              <a:t>young people</a:t>
            </a:r>
          </a:p>
          <a:p>
            <a:pPr marL="285750" indent="-285750" algn="just">
              <a:spcBef>
                <a:spcPts val="600"/>
              </a:spcBef>
              <a:buClr>
                <a:srgbClr val="00B0F0"/>
              </a:buClr>
              <a:buSzPct val="100000"/>
              <a:buFont typeface="Arial" panose="020B0604020202020204"/>
              <a:buChar char="•"/>
              <a:defRPr sz="2100">
                <a:solidFill>
                  <a:srgbClr val="002060"/>
                </a:solidFill>
              </a:defRPr>
            </a:pPr>
            <a:r>
              <a:t>In the most urgent area: </a:t>
            </a:r>
            <a:r>
              <a:rPr b="1"/>
              <a:t>employment.</a:t>
            </a:r>
          </a:p>
          <a:p>
            <a:pPr marL="285750" indent="-285750" algn="just">
              <a:spcBef>
                <a:spcPts val="600"/>
              </a:spcBef>
              <a:buClr>
                <a:srgbClr val="00B0F0"/>
              </a:buClr>
              <a:buSzPct val="100000"/>
              <a:buFont typeface="Arial" panose="020B0604020202020204"/>
              <a:buChar char="•"/>
              <a:defRPr sz="2100">
                <a:solidFill>
                  <a:srgbClr val="002060"/>
                </a:solidFill>
              </a:defRPr>
            </a:pPr>
            <a:r>
              <a:t>Through the promotion and development of an ecosystem of local entities  working to face youth unemployment. </a:t>
            </a:r>
          </a:p>
          <a:p>
            <a:pPr marL="285750" indent="-285750" algn="just">
              <a:spcBef>
                <a:spcPts val="600"/>
              </a:spcBef>
              <a:buClr>
                <a:srgbClr val="00B0F0"/>
              </a:buClr>
              <a:buSzPct val="100000"/>
              <a:buFont typeface="Arial" panose="020B0604020202020204"/>
              <a:buChar char="•"/>
              <a:defRPr sz="2100">
                <a:solidFill>
                  <a:srgbClr val="002060"/>
                </a:solidFill>
              </a:defRPr>
            </a:pPr>
            <a:r>
              <a:t>Providing methodologies, tools and the experience of social entities that successfully face the problem </a:t>
            </a:r>
          </a:p>
          <a:p>
            <a:pPr marL="285750" indent="-285750" algn="just">
              <a:spcBef>
                <a:spcPts val="600"/>
              </a:spcBef>
              <a:buClr>
                <a:srgbClr val="00B0F0"/>
              </a:buClr>
              <a:buSzPct val="100000"/>
              <a:buFont typeface="Arial" panose="020B0604020202020204"/>
              <a:buChar char="•"/>
              <a:defRPr sz="2100">
                <a:solidFill>
                  <a:srgbClr val="002060"/>
                </a:solidFill>
              </a:defRPr>
            </a:pPr>
            <a:endParaRPr/>
          </a:p>
          <a:p>
            <a:pPr algn="just">
              <a:spcBef>
                <a:spcPts val="600"/>
              </a:spcBef>
              <a:defRPr sz="2100"/>
            </a:pPr>
            <a:endParaRPr/>
          </a:p>
        </p:txBody>
      </p:sp>
      <p:pic>
        <p:nvPicPr>
          <p:cNvPr id="217" name="Imagen 20" descr="Imagen 20"/>
          <p:cNvPicPr>
            <a:picLocks noChangeAspect="1"/>
          </p:cNvPicPr>
          <p:nvPr/>
        </p:nvPicPr>
        <p:blipFill>
          <a:blip r:embed="rId2"/>
          <a:stretch>
            <a:fillRect/>
          </a:stretch>
        </p:blipFill>
        <p:spPr>
          <a:xfrm>
            <a:off x="62254" y="1295548"/>
            <a:ext cx="4733431" cy="3462144"/>
          </a:xfrm>
          <a:prstGeom prst="rect">
            <a:avLst/>
          </a:prstGeom>
          <a:ln w="12700">
            <a:miter lim="400000"/>
            <a:headEnd/>
            <a:tailEnd/>
          </a:ln>
        </p:spPr>
      </p:pic>
      <p:pic>
        <p:nvPicPr>
          <p:cNvPr id="218" name="Imagen 12" descr="Imagen 12"/>
          <p:cNvPicPr>
            <a:picLocks noChangeAspect="1"/>
          </p:cNvPicPr>
          <p:nvPr/>
        </p:nvPicPr>
        <p:blipFill>
          <a:blip r:embed="rId3"/>
          <a:stretch>
            <a:fillRect/>
          </a:stretch>
        </p:blipFill>
        <p:spPr>
          <a:xfrm>
            <a:off x="308415" y="5023702"/>
            <a:ext cx="785043" cy="537866"/>
          </a:xfrm>
          <a:prstGeom prst="rect">
            <a:avLst/>
          </a:prstGeom>
          <a:ln w="12700">
            <a:miter lim="400000"/>
            <a:headEnd/>
            <a:tailEnd/>
          </a:ln>
        </p:spPr>
      </p:pic>
      <p:pic>
        <p:nvPicPr>
          <p:cNvPr id="219" name="Imagen 15" descr="Imagen 15"/>
          <p:cNvPicPr>
            <a:picLocks noChangeAspect="1"/>
          </p:cNvPicPr>
          <p:nvPr/>
        </p:nvPicPr>
        <p:blipFill>
          <a:blip r:embed="rId4"/>
          <a:stretch>
            <a:fillRect/>
          </a:stretch>
        </p:blipFill>
        <p:spPr>
          <a:xfrm>
            <a:off x="2107913" y="4656320"/>
            <a:ext cx="905955" cy="222647"/>
          </a:xfrm>
          <a:prstGeom prst="rect">
            <a:avLst/>
          </a:prstGeom>
          <a:ln w="12700">
            <a:miter lim="400000"/>
            <a:headEnd/>
            <a:tailEnd/>
          </a:ln>
        </p:spPr>
      </p:pic>
      <p:pic>
        <p:nvPicPr>
          <p:cNvPr id="220" name="Imagen 16" descr="Imagen 16"/>
          <p:cNvPicPr>
            <a:picLocks noChangeAspect="1"/>
          </p:cNvPicPr>
          <p:nvPr/>
        </p:nvPicPr>
        <p:blipFill>
          <a:blip r:embed="rId5"/>
          <a:srcRect r="214" b="386"/>
          <a:stretch>
            <a:fillRect/>
          </a:stretch>
        </p:blipFill>
        <p:spPr>
          <a:xfrm>
            <a:off x="2526570" y="5285572"/>
            <a:ext cx="911597" cy="315464"/>
          </a:xfrm>
          <a:prstGeom prst="rect">
            <a:avLst/>
          </a:prstGeom>
          <a:ln w="12700">
            <a:miter lim="400000"/>
            <a:headEnd/>
            <a:tailEnd/>
          </a:ln>
        </p:spPr>
      </p:pic>
      <p:pic>
        <p:nvPicPr>
          <p:cNvPr id="221" name="Imagen 17" descr="Imagen 17"/>
          <p:cNvPicPr>
            <a:picLocks noChangeAspect="1"/>
          </p:cNvPicPr>
          <p:nvPr/>
        </p:nvPicPr>
        <p:blipFill>
          <a:blip r:embed="rId6"/>
          <a:stretch>
            <a:fillRect/>
          </a:stretch>
        </p:blipFill>
        <p:spPr>
          <a:xfrm>
            <a:off x="3706653" y="5276755"/>
            <a:ext cx="842870" cy="378711"/>
          </a:xfrm>
          <a:prstGeom prst="rect">
            <a:avLst/>
          </a:prstGeom>
          <a:ln w="12700">
            <a:miter lim="400000"/>
            <a:headEnd/>
            <a:tailEnd/>
          </a:ln>
        </p:spPr>
      </p:pic>
      <p:pic>
        <p:nvPicPr>
          <p:cNvPr id="222" name="Imagen 18" descr="Imagen 18"/>
          <p:cNvPicPr>
            <a:picLocks noChangeAspect="1"/>
          </p:cNvPicPr>
          <p:nvPr/>
        </p:nvPicPr>
        <p:blipFill>
          <a:blip r:embed="rId7"/>
          <a:srcRect b="318"/>
          <a:stretch>
            <a:fillRect/>
          </a:stretch>
        </p:blipFill>
        <p:spPr>
          <a:xfrm>
            <a:off x="3511019" y="4406127"/>
            <a:ext cx="759167" cy="500386"/>
          </a:xfrm>
          <a:prstGeom prst="rect">
            <a:avLst/>
          </a:prstGeom>
          <a:ln w="12700">
            <a:miter lim="400000"/>
            <a:headEnd/>
            <a:tailEnd/>
          </a:ln>
        </p:spPr>
      </p:pic>
      <p:pic>
        <p:nvPicPr>
          <p:cNvPr id="223" name="Imagen 19" descr="Imagen 19"/>
          <p:cNvPicPr>
            <a:picLocks noChangeAspect="1"/>
          </p:cNvPicPr>
          <p:nvPr/>
        </p:nvPicPr>
        <p:blipFill>
          <a:blip r:embed="rId8"/>
          <a:stretch>
            <a:fillRect/>
          </a:stretch>
        </p:blipFill>
        <p:spPr>
          <a:xfrm>
            <a:off x="1408430" y="5327747"/>
            <a:ext cx="811246" cy="273289"/>
          </a:xfrm>
          <a:prstGeom prst="rect">
            <a:avLst/>
          </a:prstGeom>
          <a:ln w="12700">
            <a:miter lim="400000"/>
            <a:headEnd/>
            <a:tailEnd/>
          </a:ln>
        </p:spPr>
      </p:pic>
      <p:pic>
        <p:nvPicPr>
          <p:cNvPr id="224" name="Imagen 21" descr="Imagen 21"/>
          <p:cNvPicPr>
            <a:picLocks noChangeAspect="1"/>
          </p:cNvPicPr>
          <p:nvPr/>
        </p:nvPicPr>
        <p:blipFill>
          <a:blip r:embed="rId9"/>
          <a:stretch>
            <a:fillRect/>
          </a:stretch>
        </p:blipFill>
        <p:spPr>
          <a:xfrm>
            <a:off x="576153" y="4576259"/>
            <a:ext cx="1034609" cy="302708"/>
          </a:xfrm>
          <a:prstGeom prst="rect">
            <a:avLst/>
          </a:prstGeom>
          <a:ln w="12700">
            <a:miter lim="400000"/>
            <a:headEnd/>
            <a:tailEnd/>
          </a:ln>
        </p:spPr>
      </p:pic>
      <p:pic>
        <p:nvPicPr>
          <p:cNvPr id="225" name="Imagen 23" descr="Imagen 23"/>
          <p:cNvPicPr>
            <a:picLocks noChangeAspect="1"/>
          </p:cNvPicPr>
          <p:nvPr/>
        </p:nvPicPr>
        <p:blipFill>
          <a:blip r:embed="rId10"/>
          <a:stretch>
            <a:fillRect/>
          </a:stretch>
        </p:blipFill>
        <p:spPr>
          <a:xfrm>
            <a:off x="1955004" y="5885738"/>
            <a:ext cx="866216" cy="328176"/>
          </a:xfrm>
          <a:prstGeom prst="rect">
            <a:avLst/>
          </a:prstGeom>
          <a:ln w="12700">
            <a:miter lim="400000"/>
            <a:headEnd/>
            <a:tailEnd/>
          </a:ln>
        </p:spPr>
      </p:pic>
      <p:pic>
        <p:nvPicPr>
          <p:cNvPr id="226" name="20 Imagen" descr="20 Imagen"/>
          <p:cNvPicPr>
            <a:picLocks noChangeAspect="1"/>
          </p:cNvPicPr>
          <p:nvPr/>
        </p:nvPicPr>
        <p:blipFill>
          <a:blip r:embed="rId11"/>
          <a:stretch>
            <a:fillRect/>
          </a:stretch>
        </p:blipFill>
        <p:spPr>
          <a:xfrm>
            <a:off x="3239171" y="5718620"/>
            <a:ext cx="1089892" cy="476343"/>
          </a:xfrm>
          <a:prstGeom prst="rect">
            <a:avLst/>
          </a:prstGeom>
          <a:ln w="12700">
            <a:miter lim="400000"/>
            <a:headEnd/>
            <a:tailEnd/>
          </a:ln>
        </p:spPr>
      </p:pic>
      <p:pic>
        <p:nvPicPr>
          <p:cNvPr id="227" name="Imagen 14" descr="Imagen 14"/>
          <p:cNvPicPr>
            <a:picLocks noChangeAspect="1"/>
          </p:cNvPicPr>
          <p:nvPr/>
        </p:nvPicPr>
        <p:blipFill>
          <a:blip r:embed="rId12"/>
          <a:stretch>
            <a:fillRect/>
          </a:stretch>
        </p:blipFill>
        <p:spPr>
          <a:xfrm>
            <a:off x="1268527" y="6422324"/>
            <a:ext cx="770483" cy="183592"/>
          </a:xfrm>
          <a:prstGeom prst="rect">
            <a:avLst/>
          </a:prstGeom>
          <a:ln w="12700">
            <a:miter lim="400000"/>
            <a:headEnd/>
            <a:tailEnd/>
          </a:ln>
        </p:spPr>
      </p:pic>
      <p:pic>
        <p:nvPicPr>
          <p:cNvPr id="228" name="Picture 9" descr="Picture 9"/>
          <p:cNvPicPr>
            <a:picLocks noChangeAspect="1"/>
          </p:cNvPicPr>
          <p:nvPr/>
        </p:nvPicPr>
        <p:blipFill>
          <a:blip r:embed="rId13"/>
          <a:stretch>
            <a:fillRect/>
          </a:stretch>
        </p:blipFill>
        <p:spPr>
          <a:xfrm>
            <a:off x="528875" y="5783411"/>
            <a:ext cx="1131280" cy="433868"/>
          </a:xfrm>
          <a:prstGeom prst="rect">
            <a:avLst/>
          </a:prstGeom>
          <a:ln w="12700">
            <a:miter lim="400000"/>
            <a:headEnd/>
            <a:tailEnd/>
          </a:ln>
        </p:spPr>
      </p:pic>
      <p:pic>
        <p:nvPicPr>
          <p:cNvPr id="229" name="Picture 2" descr="Picture 2"/>
          <p:cNvPicPr>
            <a:picLocks noChangeAspect="1"/>
          </p:cNvPicPr>
          <p:nvPr/>
        </p:nvPicPr>
        <p:blipFill>
          <a:blip r:embed="rId14"/>
          <a:stretch>
            <a:fillRect/>
          </a:stretch>
        </p:blipFill>
        <p:spPr>
          <a:xfrm>
            <a:off x="2789840" y="6088949"/>
            <a:ext cx="666751" cy="666751"/>
          </a:xfrm>
          <a:prstGeom prst="rect">
            <a:avLst/>
          </a:prstGeom>
          <a:ln w="12700">
            <a:miter lim="400000"/>
            <a:headEnd/>
            <a:tailEnd/>
          </a:ln>
        </p:spPr>
      </p:pic>
      <p:pic>
        <p:nvPicPr>
          <p:cNvPr id="230" name="Imagen 11" descr="Imagen 11"/>
          <p:cNvPicPr>
            <a:picLocks noChangeAspect="1"/>
          </p:cNvPicPr>
          <p:nvPr/>
        </p:nvPicPr>
        <p:blipFill>
          <a:blip r:embed="rId15"/>
          <a:stretch>
            <a:fillRect/>
          </a:stretch>
        </p:blipFill>
        <p:spPr>
          <a:xfrm>
            <a:off x="9708705" y="385746"/>
            <a:ext cx="1888504" cy="439235"/>
          </a:xfrm>
          <a:prstGeom prst="rect">
            <a:avLst/>
          </a:prstGeom>
          <a:ln w="12700">
            <a:miter lim="400000"/>
            <a:headEnd/>
            <a:tailEnd/>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Grupo 2"/>
          <p:cNvGrpSpPr/>
          <p:nvPr/>
        </p:nvGrpSpPr>
        <p:grpSpPr>
          <a:xfrm>
            <a:off x="0" y="-1"/>
            <a:ext cx="3852646" cy="334622"/>
            <a:chOff x="0" y="0"/>
            <a:chExt cx="3852645" cy="334620"/>
          </a:xfrm>
        </p:grpSpPr>
        <p:sp>
          <p:nvSpPr>
            <p:cNvPr id="365" name="object 5"/>
            <p:cNvSpPr/>
            <p:nvPr/>
          </p:nvSpPr>
          <p:spPr>
            <a:xfrm>
              <a:off x="0" y="-1"/>
              <a:ext cx="3185769" cy="334621"/>
            </a:xfrm>
            <a:prstGeom prst="rect">
              <a:avLst/>
            </a:prstGeom>
            <a:solidFill>
              <a:srgbClr val="C6D036"/>
            </a:solidFill>
            <a:ln w="12700" cap="flat">
              <a:noFill/>
              <a:miter lim="400000"/>
            </a:ln>
            <a:effectLst/>
          </p:spPr>
          <p:txBody>
            <a:bodyPr wrap="square" lIns="45719" tIns="45719" rIns="45719" bIns="45719" numCol="1" anchor="t">
              <a:noAutofit/>
            </a:bodyPr>
            <a:lstStyle/>
            <a:p>
              <a:endParaRPr/>
            </a:p>
          </p:txBody>
        </p:sp>
        <p:sp>
          <p:nvSpPr>
            <p:cNvPr id="366" name="object 6"/>
            <p:cNvSpPr/>
            <p:nvPr/>
          </p:nvSpPr>
          <p:spPr>
            <a:xfrm>
              <a:off x="3188969" y="3316"/>
              <a:ext cx="334620" cy="331305"/>
            </a:xfrm>
            <a:prstGeom prst="rect">
              <a:avLst/>
            </a:prstGeom>
            <a:solidFill>
              <a:srgbClr val="B1B470"/>
            </a:solidFill>
            <a:ln w="12700" cap="flat">
              <a:noFill/>
              <a:miter lim="400000"/>
            </a:ln>
            <a:effectLst/>
          </p:spPr>
          <p:txBody>
            <a:bodyPr wrap="square" lIns="45719" tIns="45719" rIns="45719" bIns="45719" numCol="1" anchor="t">
              <a:noAutofit/>
            </a:bodyPr>
            <a:lstStyle/>
            <a:p>
              <a:endParaRPr/>
            </a:p>
          </p:txBody>
        </p:sp>
        <p:sp>
          <p:nvSpPr>
            <p:cNvPr id="367" name="object 7"/>
            <p:cNvSpPr/>
            <p:nvPr/>
          </p:nvSpPr>
          <p:spPr>
            <a:xfrm>
              <a:off x="3518026" y="3316"/>
              <a:ext cx="334620" cy="331305"/>
            </a:xfrm>
            <a:prstGeom prst="rect">
              <a:avLst/>
            </a:prstGeom>
            <a:solidFill>
              <a:srgbClr val="C6D036">
                <a:alpha val="46998"/>
              </a:srgbClr>
            </a:solidFill>
            <a:ln w="12700" cap="flat">
              <a:noFill/>
              <a:miter lim="400000"/>
            </a:ln>
            <a:effectLst/>
          </p:spPr>
          <p:txBody>
            <a:bodyPr wrap="square" lIns="45719" tIns="45719" rIns="45719" bIns="45719" numCol="1" anchor="t">
              <a:noAutofit/>
            </a:bodyPr>
            <a:lstStyle/>
            <a:p>
              <a:endParaRPr/>
            </a:p>
          </p:txBody>
        </p:sp>
      </p:grpSp>
      <p:sp>
        <p:nvSpPr>
          <p:cNvPr id="369" name="Rectángulo 1"/>
          <p:cNvSpPr/>
          <p:nvPr/>
        </p:nvSpPr>
        <p:spPr>
          <a:xfrm>
            <a:off x="7579081" y="5786126"/>
            <a:ext cx="1609443" cy="283781"/>
          </a:xfrm>
          <a:prstGeom prst="rect">
            <a:avLst/>
          </a:prstGeom>
          <a:solidFill>
            <a:schemeClr val="accent5">
              <a:lumOff val="44000"/>
            </a:schemeClr>
          </a:solidFill>
          <a:ln w="12700">
            <a:solidFill>
              <a:schemeClr val="accent5">
                <a:lumOff val="44000"/>
              </a:schemeClr>
            </a:solidFill>
            <a:miter/>
          </a:ln>
        </p:spPr>
        <p:txBody>
          <a:bodyPr lIns="45719" rIns="45719" anchor="ctr"/>
          <a:lstStyle/>
          <a:p>
            <a:pPr algn="ctr">
              <a:defRPr>
                <a:solidFill>
                  <a:schemeClr val="accent5">
                    <a:lumOff val="44000"/>
                  </a:schemeClr>
                </a:solidFill>
              </a:defRPr>
            </a:pPr>
            <a:endParaRPr/>
          </a:p>
        </p:txBody>
      </p:sp>
      <p:pic>
        <p:nvPicPr>
          <p:cNvPr id="370" name="Imagen 11" descr="Imagen 11"/>
          <p:cNvPicPr>
            <a:picLocks noChangeAspect="1"/>
          </p:cNvPicPr>
          <p:nvPr/>
        </p:nvPicPr>
        <p:blipFill>
          <a:blip r:embed="rId2"/>
          <a:stretch>
            <a:fillRect/>
          </a:stretch>
        </p:blipFill>
        <p:spPr>
          <a:xfrm>
            <a:off x="9708705" y="385746"/>
            <a:ext cx="1888504" cy="439235"/>
          </a:xfrm>
          <a:prstGeom prst="rect">
            <a:avLst/>
          </a:prstGeom>
          <a:ln w="12700">
            <a:miter lim="400000"/>
            <a:headEnd/>
            <a:tailEnd/>
          </a:ln>
        </p:spPr>
      </p:pic>
      <p:sp>
        <p:nvSpPr>
          <p:cNvPr id="371" name="CuadroTexto 7"/>
          <p:cNvSpPr txBox="1"/>
          <p:nvPr/>
        </p:nvSpPr>
        <p:spPr>
          <a:xfrm>
            <a:off x="524875" y="721346"/>
            <a:ext cx="8999143" cy="437665"/>
          </a:xfrm>
          <a:prstGeom prst="rect">
            <a:avLst/>
          </a:prstGeom>
          <a:ln w="12700">
            <a:miter lim="400000"/>
          </a:ln>
        </p:spPr>
        <p:txBody>
          <a:bodyPr lIns="45719" rIns="45719">
            <a:spAutoFit/>
          </a:bodyPr>
          <a:lstStyle>
            <a:lvl1pPr>
              <a:defRPr sz="2600" b="1">
                <a:solidFill>
                  <a:srgbClr val="00386B"/>
                </a:solidFill>
              </a:defRPr>
            </a:lvl1pPr>
          </a:lstStyle>
          <a:p>
            <a:r>
              <a:t>Youth Business Spain cooperation model</a:t>
            </a:r>
          </a:p>
        </p:txBody>
      </p:sp>
      <p:sp>
        <p:nvSpPr>
          <p:cNvPr id="372" name="Strategic partners are public administrations, private companies and institutions that provide finance, knowledge and services to YBS to strengthen, grow and improve the network and the local delivery partners activities.…"/>
          <p:cNvSpPr txBox="1">
            <a:spLocks noGrp="1"/>
          </p:cNvSpPr>
          <p:nvPr>
            <p:ph type="body" idx="4294967295"/>
          </p:nvPr>
        </p:nvSpPr>
        <p:spPr>
          <a:xfrm>
            <a:off x="1749813" y="1671416"/>
            <a:ext cx="10044819" cy="4261680"/>
          </a:xfrm>
          <a:prstGeom prst="rect">
            <a:avLst/>
          </a:prstGeom>
        </p:spPr>
        <p:txBody>
          <a:bodyPr/>
          <a:lstStyle/>
          <a:p>
            <a:pPr marL="0" indent="0" algn="just">
              <a:buSzTx/>
              <a:buNone/>
              <a:defRPr sz="2200" b="1">
                <a:solidFill>
                  <a:srgbClr val="00386B"/>
                </a:solidFill>
              </a:defRPr>
            </a:pPr>
            <a:r>
              <a:t>Strategic partners </a:t>
            </a:r>
            <a:r>
              <a:rPr b="0"/>
              <a:t>are public administrations, private companies and institutions that provide finance, knowledge and services to YBS to strengthen, grow and improve the network and the local delivery partners activities.</a:t>
            </a:r>
          </a:p>
          <a:p>
            <a:pPr marL="0" indent="0" algn="just">
              <a:buSzTx/>
              <a:buNone/>
              <a:defRPr sz="2200">
                <a:solidFill>
                  <a:srgbClr val="00386B"/>
                </a:solidFill>
              </a:defRPr>
            </a:pPr>
            <a:endParaRPr b="0"/>
          </a:p>
          <a:p>
            <a:pPr marL="0" indent="0" algn="just">
              <a:buSzTx/>
              <a:buNone/>
              <a:defRPr sz="2200" b="1">
                <a:solidFill>
                  <a:srgbClr val="00386B"/>
                </a:solidFill>
              </a:defRPr>
            </a:pPr>
            <a:r>
              <a:t>Local delivery partners </a:t>
            </a:r>
            <a:r>
              <a:rPr b="0"/>
              <a:t>are non-profit, private and independent organizations supporting locally young entrepreneurs through training, access to finance and mentoring programmes. </a:t>
            </a:r>
          </a:p>
          <a:p>
            <a:pPr marL="0" indent="0" algn="just">
              <a:buSzTx/>
              <a:buNone/>
              <a:defRPr sz="2200">
                <a:solidFill>
                  <a:srgbClr val="00386B"/>
                </a:solidFill>
              </a:defRPr>
            </a:pPr>
            <a:endParaRPr b="0"/>
          </a:p>
          <a:p>
            <a:pPr marL="0" indent="0" algn="just">
              <a:buSzTx/>
              <a:buNone/>
              <a:defRPr sz="2200" b="1">
                <a:solidFill>
                  <a:srgbClr val="00386B"/>
                </a:solidFill>
              </a:defRPr>
            </a:pPr>
            <a:r>
              <a:t>Operational partners </a:t>
            </a:r>
            <a:r>
              <a:rPr b="0"/>
              <a:t>are public administrations, companies and institutions, collaborating with local delivery partners in developing training activities, access to funding and mentoring.</a:t>
            </a:r>
          </a:p>
        </p:txBody>
      </p:sp>
      <p:grpSp>
        <p:nvGrpSpPr>
          <p:cNvPr id="375" name="Oval 12"/>
          <p:cNvGrpSpPr/>
          <p:nvPr/>
        </p:nvGrpSpPr>
        <p:grpSpPr>
          <a:xfrm>
            <a:off x="566702" y="4877936"/>
            <a:ext cx="936627" cy="936627"/>
            <a:chOff x="0" y="0"/>
            <a:chExt cx="936625" cy="936625"/>
          </a:xfrm>
        </p:grpSpPr>
        <p:sp>
          <p:nvSpPr>
            <p:cNvPr id="373" name="Círculo"/>
            <p:cNvSpPr/>
            <p:nvPr/>
          </p:nvSpPr>
          <p:spPr>
            <a:xfrm>
              <a:off x="0" y="0"/>
              <a:ext cx="936626" cy="936626"/>
            </a:xfrm>
            <a:prstGeom prst="ellipse">
              <a:avLst/>
            </a:prstGeom>
            <a:solidFill>
              <a:srgbClr val="009AA6"/>
            </a:solidFill>
            <a:ln w="12700" cap="flat">
              <a:noFill/>
              <a:miter lim="400000"/>
            </a:ln>
            <a:effectLst/>
          </p:spPr>
          <p:txBody>
            <a:bodyPr wrap="square" lIns="45719" tIns="45719" rIns="45719" bIns="45719" numCol="1" anchor="ctr">
              <a:noAutofit/>
            </a:bodyPr>
            <a:lstStyle/>
            <a:p>
              <a:pPr algn="ctr">
                <a:defRPr sz="2600">
                  <a:solidFill>
                    <a:schemeClr val="accent5">
                      <a:lumOff val="44000"/>
                    </a:schemeClr>
                  </a:solidFill>
                  <a:latin typeface="Monitor Pro Med"/>
                  <a:ea typeface="Monitor Pro Med"/>
                  <a:cs typeface="Monitor Pro Med"/>
                  <a:sym typeface="Monitor Pro Med"/>
                </a:defRPr>
              </a:pPr>
              <a:endParaRPr/>
            </a:p>
          </p:txBody>
        </p:sp>
        <p:sp>
          <p:nvSpPr>
            <p:cNvPr id="374" name=""/>
            <p:cNvSpPr txBox="1"/>
            <p:nvPr/>
          </p:nvSpPr>
          <p:spPr>
            <a:xfrm>
              <a:off x="137165" y="116912"/>
              <a:ext cx="662295" cy="558801"/>
            </a:xfrm>
            <a:prstGeom prst="rect">
              <a:avLst/>
            </a:prstGeom>
            <a:noFill/>
            <a:ln w="12700" cap="flat">
              <a:noFill/>
              <a:miter lim="400000"/>
            </a:ln>
            <a:effectLst/>
          </p:spPr>
          <p:txBody>
            <a:bodyPr wrap="square" lIns="0" tIns="0" rIns="0" bIns="0" numCol="1" anchor="ctr">
              <a:spAutoFit/>
            </a:bodyPr>
            <a:lstStyle>
              <a:lvl1pPr algn="ctr">
                <a:defRPr sz="4400">
                  <a:solidFill>
                    <a:schemeClr val="accent5">
                      <a:lumOff val="44000"/>
                    </a:schemeClr>
                  </a:solidFill>
                  <a:latin typeface="Webdings" panose="05030102010509060703"/>
                  <a:ea typeface="Webdings" panose="05030102010509060703"/>
                  <a:cs typeface="Webdings" panose="05030102010509060703"/>
                  <a:sym typeface="Webdings" panose="05030102010509060703"/>
                </a:defRPr>
              </a:lvl1pPr>
            </a:lstStyle>
            <a:p>
              <a:r>
                <a:t></a:t>
              </a:r>
            </a:p>
          </p:txBody>
        </p:sp>
      </p:grpSp>
      <p:grpSp>
        <p:nvGrpSpPr>
          <p:cNvPr id="378" name="Oval 13"/>
          <p:cNvGrpSpPr/>
          <p:nvPr/>
        </p:nvGrpSpPr>
        <p:grpSpPr>
          <a:xfrm>
            <a:off x="566702" y="1552883"/>
            <a:ext cx="936627" cy="936627"/>
            <a:chOff x="0" y="0"/>
            <a:chExt cx="936625" cy="936625"/>
          </a:xfrm>
        </p:grpSpPr>
        <p:sp>
          <p:nvSpPr>
            <p:cNvPr id="376" name="Círculo"/>
            <p:cNvSpPr/>
            <p:nvPr/>
          </p:nvSpPr>
          <p:spPr>
            <a:xfrm>
              <a:off x="0" y="0"/>
              <a:ext cx="936626" cy="936626"/>
            </a:xfrm>
            <a:prstGeom prst="ellipse">
              <a:avLst/>
            </a:prstGeom>
            <a:solidFill>
              <a:srgbClr val="B6BF00"/>
            </a:solidFill>
            <a:ln w="12700" cap="flat">
              <a:noFill/>
              <a:miter lim="400000"/>
            </a:ln>
            <a:effectLst/>
          </p:spPr>
          <p:txBody>
            <a:bodyPr wrap="square" lIns="45719" tIns="45719" rIns="45719" bIns="45719" numCol="1" anchor="ctr">
              <a:noAutofit/>
            </a:bodyPr>
            <a:lstStyle/>
            <a:p>
              <a:pPr algn="ctr">
                <a:defRPr sz="2600">
                  <a:solidFill>
                    <a:schemeClr val="accent5">
                      <a:lumOff val="44000"/>
                    </a:schemeClr>
                  </a:solidFill>
                  <a:latin typeface="Monitor Pro Med"/>
                  <a:ea typeface="Monitor Pro Med"/>
                  <a:cs typeface="Monitor Pro Med"/>
                  <a:sym typeface="Monitor Pro Med"/>
                </a:defRPr>
              </a:pPr>
              <a:endParaRPr/>
            </a:p>
          </p:txBody>
        </p:sp>
        <p:sp>
          <p:nvSpPr>
            <p:cNvPr id="377" name=""/>
            <p:cNvSpPr txBox="1"/>
            <p:nvPr/>
          </p:nvSpPr>
          <p:spPr>
            <a:xfrm>
              <a:off x="137165" y="116912"/>
              <a:ext cx="662295" cy="558801"/>
            </a:xfrm>
            <a:prstGeom prst="rect">
              <a:avLst/>
            </a:prstGeom>
            <a:noFill/>
            <a:ln w="12700" cap="flat">
              <a:noFill/>
              <a:miter lim="400000"/>
            </a:ln>
            <a:effectLst/>
          </p:spPr>
          <p:txBody>
            <a:bodyPr wrap="square" lIns="0" tIns="0" rIns="0" bIns="0" numCol="1" anchor="ctr">
              <a:spAutoFit/>
            </a:bodyPr>
            <a:lstStyle>
              <a:lvl1pPr algn="ctr">
                <a:defRPr sz="4400">
                  <a:solidFill>
                    <a:schemeClr val="accent5">
                      <a:lumOff val="44000"/>
                    </a:schemeClr>
                  </a:solidFill>
                  <a:latin typeface="Webdings" panose="05030102010509060703"/>
                  <a:ea typeface="Webdings" panose="05030102010509060703"/>
                  <a:cs typeface="Webdings" panose="05030102010509060703"/>
                  <a:sym typeface="Webdings" panose="05030102010509060703"/>
                </a:defRPr>
              </a:lvl1pPr>
            </a:lstStyle>
            <a:p>
              <a:r>
                <a:t></a:t>
              </a:r>
            </a:p>
          </p:txBody>
        </p:sp>
      </p:grpSp>
      <p:grpSp>
        <p:nvGrpSpPr>
          <p:cNvPr id="381" name="Oval 14"/>
          <p:cNvGrpSpPr/>
          <p:nvPr/>
        </p:nvGrpSpPr>
        <p:grpSpPr>
          <a:xfrm>
            <a:off x="566702" y="3215410"/>
            <a:ext cx="936627" cy="936627"/>
            <a:chOff x="0" y="0"/>
            <a:chExt cx="936625" cy="936625"/>
          </a:xfrm>
        </p:grpSpPr>
        <p:sp>
          <p:nvSpPr>
            <p:cNvPr id="379" name="Círculo"/>
            <p:cNvSpPr/>
            <p:nvPr/>
          </p:nvSpPr>
          <p:spPr>
            <a:xfrm>
              <a:off x="0" y="0"/>
              <a:ext cx="936626" cy="936626"/>
            </a:xfrm>
            <a:prstGeom prst="ellipse">
              <a:avLst/>
            </a:prstGeom>
            <a:solidFill>
              <a:srgbClr val="E98300"/>
            </a:solidFill>
            <a:ln w="12700" cap="flat">
              <a:noFill/>
              <a:miter lim="400000"/>
            </a:ln>
            <a:effectLst/>
          </p:spPr>
          <p:txBody>
            <a:bodyPr wrap="square" lIns="45719" tIns="45719" rIns="45719" bIns="45719" numCol="1" anchor="ctr">
              <a:noAutofit/>
            </a:bodyPr>
            <a:lstStyle/>
            <a:p>
              <a:pPr algn="ctr">
                <a:defRPr sz="4400">
                  <a:solidFill>
                    <a:schemeClr val="accent5">
                      <a:lumOff val="44000"/>
                    </a:schemeClr>
                  </a:solidFill>
                  <a:latin typeface="Monitor Pro Med"/>
                  <a:ea typeface="Monitor Pro Med"/>
                  <a:cs typeface="Monitor Pro Med"/>
                  <a:sym typeface="Monitor Pro Med"/>
                </a:defRPr>
              </a:pPr>
              <a:endParaRPr/>
            </a:p>
          </p:txBody>
        </p:sp>
        <p:sp>
          <p:nvSpPr>
            <p:cNvPr id="380" name=""/>
            <p:cNvSpPr txBox="1"/>
            <p:nvPr/>
          </p:nvSpPr>
          <p:spPr>
            <a:xfrm>
              <a:off x="137165" y="152912"/>
              <a:ext cx="662295" cy="558801"/>
            </a:xfrm>
            <a:prstGeom prst="rect">
              <a:avLst/>
            </a:prstGeom>
            <a:noFill/>
            <a:ln w="12700" cap="flat">
              <a:noFill/>
              <a:miter lim="400000"/>
            </a:ln>
            <a:effectLst/>
          </p:spPr>
          <p:txBody>
            <a:bodyPr wrap="square" lIns="0" tIns="0" rIns="0" bIns="0" numCol="1" anchor="ctr">
              <a:spAutoFit/>
            </a:bodyPr>
            <a:lstStyle>
              <a:lvl1pPr algn="ctr">
                <a:defRPr sz="4400">
                  <a:solidFill>
                    <a:schemeClr val="accent5">
                      <a:lumOff val="44000"/>
                    </a:schemeClr>
                  </a:solidFill>
                  <a:latin typeface="Webdings" panose="05030102010509060703"/>
                  <a:ea typeface="Webdings" panose="05030102010509060703"/>
                  <a:cs typeface="Webdings" panose="05030102010509060703"/>
                  <a:sym typeface="Webdings" panose="05030102010509060703"/>
                </a:defRPr>
              </a:lvl1pPr>
            </a:lstStyle>
            <a:p>
              <a:r>
                <a:t></a:t>
              </a:r>
            </a:p>
          </p:txBody>
        </p:sp>
      </p:grpSp>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1E3563"/>
      </a:accent1>
      <a:accent2>
        <a:srgbClr val="F29424"/>
      </a:accent2>
      <a:accent3>
        <a:srgbClr val="CFCC01"/>
      </a:accent3>
      <a:accent4>
        <a:srgbClr val="0193A4"/>
      </a:accent4>
      <a:accent5>
        <a:srgbClr val="8F8F8F"/>
      </a:accent5>
      <a:accent6>
        <a:srgbClr val="6E6E6E"/>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44000"/>
          </a:schemeClr>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1E3563"/>
      </a:accent1>
      <a:accent2>
        <a:srgbClr val="F29424"/>
      </a:accent2>
      <a:accent3>
        <a:srgbClr val="CFCC01"/>
      </a:accent3>
      <a:accent4>
        <a:srgbClr val="0193A4"/>
      </a:accent4>
      <a:accent5>
        <a:srgbClr val="8F8F8F"/>
      </a:accent5>
      <a:accent6>
        <a:srgbClr val="6E6E6E"/>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44000"/>
          </a:schemeClr>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2584</Words>
  <Application>Microsoft Office PowerPoint</Application>
  <PresentationFormat>Custom</PresentationFormat>
  <Paragraphs>351</Paragraphs>
  <Slides>36</Slides>
  <Notes>0</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SAIZ SANTOS</dc:creator>
  <cp:lastModifiedBy>Kai Kiiv</cp:lastModifiedBy>
  <cp:revision>2</cp:revision>
  <dcterms:created xsi:type="dcterms:W3CDTF">2023-05-25T05:21:00Z</dcterms:created>
  <dcterms:modified xsi:type="dcterms:W3CDTF">2023-05-25T09:30:09Z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B0140AC0C689410882540F2FD8C714E8</vt:lpwstr>
  </property>
  <property fmtid="{D5CDD505-2E9C-101B-9397-08002B2CF9AE}" pid="3" name="KSOProductBuildVer">
    <vt:lpwstr>3082-11.2.0.11537</vt:lpwstr>
  </property>
</Properties>
</file>